
<file path=[Content_Types].xml><?xml version="1.0" encoding="utf-8"?>
<Types xmlns="http://schemas.openxmlformats.org/package/2006/content-types">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7"/>
  </p:notesMasterIdLst>
  <p:handoutMasterIdLst>
    <p:handoutMasterId r:id="rId78"/>
  </p:handoutMasterIdLst>
  <p:sldIdLst>
    <p:sldId id="290" r:id="rId2"/>
    <p:sldId id="292" r:id="rId3"/>
    <p:sldId id="299" r:id="rId4"/>
    <p:sldId id="319" r:id="rId5"/>
    <p:sldId id="320" r:id="rId6"/>
    <p:sldId id="317" r:id="rId7"/>
    <p:sldId id="298" r:id="rId8"/>
    <p:sldId id="297" r:id="rId9"/>
    <p:sldId id="318" r:id="rId10"/>
    <p:sldId id="296" r:id="rId11"/>
    <p:sldId id="295" r:id="rId12"/>
    <p:sldId id="294" r:id="rId13"/>
    <p:sldId id="291" r:id="rId14"/>
    <p:sldId id="293" r:id="rId15"/>
    <p:sldId id="288" r:id="rId16"/>
    <p:sldId id="287" r:id="rId17"/>
    <p:sldId id="286" r:id="rId18"/>
    <p:sldId id="285" r:id="rId19"/>
    <p:sldId id="334" r:id="rId20"/>
    <p:sldId id="335" r:id="rId21"/>
    <p:sldId id="336" r:id="rId22"/>
    <p:sldId id="284" r:id="rId23"/>
    <p:sldId id="283" r:id="rId24"/>
    <p:sldId id="330" r:id="rId25"/>
    <p:sldId id="331" r:id="rId26"/>
    <p:sldId id="332" r:id="rId27"/>
    <p:sldId id="333" r:id="rId28"/>
    <p:sldId id="282" r:id="rId29"/>
    <p:sldId id="322" r:id="rId30"/>
    <p:sldId id="323" r:id="rId31"/>
    <p:sldId id="289" r:id="rId32"/>
    <p:sldId id="281" r:id="rId33"/>
    <p:sldId id="324" r:id="rId34"/>
    <p:sldId id="325" r:id="rId35"/>
    <p:sldId id="280" r:id="rId36"/>
    <p:sldId id="326" r:id="rId37"/>
    <p:sldId id="278" r:id="rId38"/>
    <p:sldId id="277" r:id="rId39"/>
    <p:sldId id="337" r:id="rId40"/>
    <p:sldId id="339" r:id="rId41"/>
    <p:sldId id="272" r:id="rId42"/>
    <p:sldId id="327" r:id="rId43"/>
    <p:sldId id="271" r:id="rId44"/>
    <p:sldId id="269" r:id="rId45"/>
    <p:sldId id="268" r:id="rId46"/>
    <p:sldId id="267" r:id="rId47"/>
    <p:sldId id="266" r:id="rId48"/>
    <p:sldId id="265" r:id="rId49"/>
    <p:sldId id="340" r:id="rId50"/>
    <p:sldId id="264" r:id="rId51"/>
    <p:sldId id="263" r:id="rId52"/>
    <p:sldId id="341" r:id="rId53"/>
    <p:sldId id="342" r:id="rId54"/>
    <p:sldId id="343" r:id="rId55"/>
    <p:sldId id="344" r:id="rId56"/>
    <p:sldId id="346" r:id="rId57"/>
    <p:sldId id="345" r:id="rId58"/>
    <p:sldId id="262" r:id="rId59"/>
    <p:sldId id="328" r:id="rId60"/>
    <p:sldId id="302" r:id="rId61"/>
    <p:sldId id="300" r:id="rId62"/>
    <p:sldId id="257" r:id="rId63"/>
    <p:sldId id="258" r:id="rId64"/>
    <p:sldId id="259" r:id="rId65"/>
    <p:sldId id="260" r:id="rId66"/>
    <p:sldId id="261" r:id="rId67"/>
    <p:sldId id="304" r:id="rId68"/>
    <p:sldId id="305" r:id="rId69"/>
    <p:sldId id="307" r:id="rId70"/>
    <p:sldId id="306" r:id="rId71"/>
    <p:sldId id="301" r:id="rId72"/>
    <p:sldId id="308" r:id="rId73"/>
    <p:sldId id="314" r:id="rId74"/>
    <p:sldId id="315" r:id="rId75"/>
    <p:sldId id="316" r:id="rId7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C7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91" autoAdjust="0"/>
    <p:restoredTop sz="82423" autoAdjust="0"/>
  </p:normalViewPr>
  <p:slideViewPr>
    <p:cSldViewPr>
      <p:cViewPr varScale="1">
        <p:scale>
          <a:sx n="96" d="100"/>
          <a:sy n="96" d="100"/>
        </p:scale>
        <p:origin x="-205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4884"/>
    </p:cViewPr>
  </p:sorterViewPr>
  <p:notesViewPr>
    <p:cSldViewPr>
      <p:cViewPr>
        <p:scale>
          <a:sx n="100" d="100"/>
          <a:sy n="100" d="100"/>
        </p:scale>
        <p:origin x="-1632" y="-6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handoutMaster" Target="handoutMasters/handoutMaster1.xml"/><Relationship Id="rId8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0.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E49BF35C-2AF2-4C25-B37B-8A40189ABF11}" type="datetimeFigureOut">
              <a:rPr lang="en-US"/>
              <a:pPr>
                <a:defRPr/>
              </a:pPr>
              <a:t>8/23/2015</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r>
              <a:rPr lang="en-US"/>
              <a:t>The Federal Reserve System - An Expose - June 13, 2009 - MSPTC</a:t>
            </a: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82F0599E-46B9-40A7-908C-9269718FE9F4}" type="slidenum">
              <a:rPr lang="en-US"/>
              <a:pPr>
                <a:defRPr/>
              </a:pPr>
              <a:t>‹#›</a:t>
            </a:fld>
            <a:endParaRPr lang="en-US" dirty="0"/>
          </a:p>
        </p:txBody>
      </p:sp>
    </p:spTree>
    <p:extLst>
      <p:ext uri="{BB962C8B-B14F-4D97-AF65-F5344CB8AC3E}">
        <p14:creationId xmlns:p14="http://schemas.microsoft.com/office/powerpoint/2010/main" val="858028202"/>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CB331510-245E-4BDE-B94C-54050A9154CA}" type="datetimeFigureOut">
              <a:rPr lang="en-US"/>
              <a:pPr>
                <a:defRPr/>
              </a:pPr>
              <a:t>8/23/2015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r>
              <a:rPr lang="en-US"/>
              <a:t>The Federal Reserve System - An Expose - June 13, 2009 - MSPTC</a:t>
            </a: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FB17E61F-FC5F-431D-82F5-EFE17A21BC9B}" type="slidenum">
              <a:rPr lang="en-US"/>
              <a:pPr>
                <a:defRPr/>
              </a:pPr>
              <a:t>‹#›</a:t>
            </a:fld>
            <a:endParaRPr lang="en-US" dirty="0"/>
          </a:p>
        </p:txBody>
      </p:sp>
    </p:spTree>
    <p:extLst>
      <p:ext uri="{BB962C8B-B14F-4D97-AF65-F5344CB8AC3E}">
        <p14:creationId xmlns:p14="http://schemas.microsoft.com/office/powerpoint/2010/main" val="3328299302"/>
      </p:ext>
    </p:extLst>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98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798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585AC1F-17E6-4E4B-BF4E-B2D00F41DFAD}" type="slidenum">
              <a:rPr lang="en-US" altLang="en-US" smtClean="0"/>
              <a:pPr eaLnBrk="1" hangingPunct="1"/>
              <a:t>1</a:t>
            </a:fld>
            <a:endParaRPr lang="en-US" altLang="en-US" smtClean="0"/>
          </a:p>
        </p:txBody>
      </p:sp>
      <p:sp>
        <p:nvSpPr>
          <p:cNvPr id="79877"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90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890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8B3DFFA-5545-46E8-9036-C7CBE9778178}" type="slidenum">
              <a:rPr lang="en-US" altLang="en-US" smtClean="0"/>
              <a:pPr eaLnBrk="1" hangingPunct="1"/>
              <a:t>10</a:t>
            </a:fld>
            <a:endParaRPr lang="en-US" altLang="en-US" smtClean="0"/>
          </a:p>
        </p:txBody>
      </p:sp>
      <p:sp>
        <p:nvSpPr>
          <p:cNvPr id="89093"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01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901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EA48357-2984-4C3A-B8E5-D403571D3D18}" type="slidenum">
              <a:rPr lang="en-US" altLang="en-US" smtClean="0"/>
              <a:pPr eaLnBrk="1" hangingPunct="1"/>
              <a:t>11</a:t>
            </a:fld>
            <a:endParaRPr lang="en-US" altLang="en-US" smtClean="0"/>
          </a:p>
        </p:txBody>
      </p:sp>
      <p:sp>
        <p:nvSpPr>
          <p:cNvPr id="90117"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11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911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67F054B-565D-4B10-A02E-A98AC969BD96}" type="slidenum">
              <a:rPr lang="en-US" altLang="en-US" smtClean="0"/>
              <a:pPr eaLnBrk="1" hangingPunct="1"/>
              <a:t>12</a:t>
            </a:fld>
            <a:endParaRPr lang="en-US" altLang="en-US" smtClean="0"/>
          </a:p>
        </p:txBody>
      </p:sp>
      <p:sp>
        <p:nvSpPr>
          <p:cNvPr id="91141"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921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0644F03-5810-48D8-B46B-4F3F7DD11BED}" type="slidenum">
              <a:rPr lang="en-US" altLang="en-US" smtClean="0"/>
              <a:pPr eaLnBrk="1" hangingPunct="1"/>
              <a:t>13</a:t>
            </a:fld>
            <a:endParaRPr lang="en-US" altLang="en-US" smtClean="0"/>
          </a:p>
        </p:txBody>
      </p:sp>
      <p:sp>
        <p:nvSpPr>
          <p:cNvPr id="92165"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931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63FB24A-2DB0-40AF-955D-9CD4D28348E9}" type="slidenum">
              <a:rPr lang="en-US" altLang="en-US" smtClean="0"/>
              <a:pPr eaLnBrk="1" hangingPunct="1"/>
              <a:t>14</a:t>
            </a:fld>
            <a:endParaRPr lang="en-US" altLang="en-US" smtClean="0"/>
          </a:p>
        </p:txBody>
      </p:sp>
      <p:sp>
        <p:nvSpPr>
          <p:cNvPr id="93189"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42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latin typeface="Arial Narrow" pitchFamily="34" charset="0"/>
              </a:rPr>
              <a:t>According to Edward Mullins the author of Secrets of the Federal Reserve, James Rothschild of Paris was behind this creation of the first Central Bank</a:t>
            </a:r>
          </a:p>
        </p:txBody>
      </p:sp>
      <p:sp>
        <p:nvSpPr>
          <p:cNvPr id="942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0F59DD1-F68F-473C-99F9-A9A711A0A895}" type="slidenum">
              <a:rPr lang="en-US" altLang="en-US" smtClean="0"/>
              <a:pPr eaLnBrk="1" hangingPunct="1"/>
              <a:t>15</a:t>
            </a:fld>
            <a:endParaRPr lang="en-US" altLang="en-US" smtClean="0"/>
          </a:p>
        </p:txBody>
      </p:sp>
      <p:sp>
        <p:nvSpPr>
          <p:cNvPr id="94213"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952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9066AC7-A03E-460B-9A82-9E02ABCFEF03}" type="slidenum">
              <a:rPr lang="en-US" altLang="en-US" smtClean="0"/>
              <a:pPr eaLnBrk="1" hangingPunct="1"/>
              <a:t>16</a:t>
            </a:fld>
            <a:endParaRPr lang="en-US" altLang="en-US" smtClean="0"/>
          </a:p>
        </p:txBody>
      </p:sp>
      <p:sp>
        <p:nvSpPr>
          <p:cNvPr id="95237"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62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962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17F16DC-0E37-47C7-99B6-A749DF54250F}" type="slidenum">
              <a:rPr lang="en-US" altLang="en-US" smtClean="0"/>
              <a:pPr eaLnBrk="1" hangingPunct="1"/>
              <a:t>17</a:t>
            </a:fld>
            <a:endParaRPr lang="en-US" altLang="en-US" smtClean="0"/>
          </a:p>
        </p:txBody>
      </p:sp>
      <p:sp>
        <p:nvSpPr>
          <p:cNvPr id="96261"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72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972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D23D023-97EA-49D8-8D9B-451464FEFFD5}" type="slidenum">
              <a:rPr lang="en-US" altLang="en-US" smtClean="0"/>
              <a:pPr eaLnBrk="1" hangingPunct="1"/>
              <a:t>18</a:t>
            </a:fld>
            <a:endParaRPr lang="en-US" altLang="en-US" smtClean="0"/>
          </a:p>
        </p:txBody>
      </p:sp>
      <p:sp>
        <p:nvSpPr>
          <p:cNvPr id="97285"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83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983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8796685-406C-498A-80C3-B64E81F84961}" type="slidenum">
              <a:rPr lang="en-US" altLang="en-US" smtClean="0"/>
              <a:pPr eaLnBrk="1" hangingPunct="1"/>
              <a:t>19</a:t>
            </a:fld>
            <a:endParaRPr lang="en-US" altLang="en-US" smtClean="0"/>
          </a:p>
        </p:txBody>
      </p:sp>
      <p:sp>
        <p:nvSpPr>
          <p:cNvPr id="98309"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8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809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74BCD0A-0EB7-4034-A780-11348710EE03}" type="slidenum">
              <a:rPr lang="en-US" altLang="en-US" smtClean="0"/>
              <a:pPr eaLnBrk="1" hangingPunct="1"/>
              <a:t>2</a:t>
            </a:fld>
            <a:endParaRPr lang="en-US" altLang="en-US" smtClean="0"/>
          </a:p>
        </p:txBody>
      </p:sp>
      <p:sp>
        <p:nvSpPr>
          <p:cNvPr id="80901"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93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993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06F6016-762C-435A-8B9F-B4BC51D87A0C}" type="slidenum">
              <a:rPr lang="en-US" altLang="en-US" smtClean="0"/>
              <a:pPr eaLnBrk="1" hangingPunct="1"/>
              <a:t>20</a:t>
            </a:fld>
            <a:endParaRPr lang="en-US" altLang="en-US" smtClean="0"/>
          </a:p>
        </p:txBody>
      </p:sp>
      <p:sp>
        <p:nvSpPr>
          <p:cNvPr id="99333"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03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003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CF7193C-0ABA-4EB5-A49C-25D6424E82C7}" type="slidenum">
              <a:rPr lang="en-US" altLang="en-US" smtClean="0"/>
              <a:pPr eaLnBrk="1" hangingPunct="1"/>
              <a:t>21</a:t>
            </a:fld>
            <a:endParaRPr lang="en-US" altLang="en-US" smtClean="0"/>
          </a:p>
        </p:txBody>
      </p:sp>
      <p:sp>
        <p:nvSpPr>
          <p:cNvPr id="100357"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13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013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D4FFB10-0D93-48BB-8A13-E635A2520C3D}" type="slidenum">
              <a:rPr lang="en-US" altLang="en-US" smtClean="0"/>
              <a:pPr eaLnBrk="1" hangingPunct="1"/>
              <a:t>22</a:t>
            </a:fld>
            <a:endParaRPr lang="en-US" altLang="en-US" smtClean="0"/>
          </a:p>
        </p:txBody>
      </p:sp>
      <p:sp>
        <p:nvSpPr>
          <p:cNvPr id="101381"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024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D8AB389-26F5-47AB-8C6F-3A0C23AF757C}" type="slidenum">
              <a:rPr lang="en-US" altLang="en-US" smtClean="0"/>
              <a:pPr eaLnBrk="1" hangingPunct="1"/>
              <a:t>23</a:t>
            </a:fld>
            <a:endParaRPr lang="en-US" altLang="en-US" smtClean="0"/>
          </a:p>
        </p:txBody>
      </p:sp>
      <p:sp>
        <p:nvSpPr>
          <p:cNvPr id="102405"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34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034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A5A3A6E-28E1-4E2B-822B-63457DC684BC}" type="slidenum">
              <a:rPr lang="en-US" altLang="en-US" smtClean="0"/>
              <a:pPr eaLnBrk="1" hangingPunct="1"/>
              <a:t>24</a:t>
            </a:fld>
            <a:endParaRPr lang="en-US" altLang="en-US" smtClean="0"/>
          </a:p>
        </p:txBody>
      </p:sp>
      <p:sp>
        <p:nvSpPr>
          <p:cNvPr id="103429"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44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044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9AE8ACB-C493-4432-9959-4EE501DF9331}" type="slidenum">
              <a:rPr lang="en-US" altLang="en-US" smtClean="0"/>
              <a:pPr eaLnBrk="1" hangingPunct="1"/>
              <a:t>25</a:t>
            </a:fld>
            <a:endParaRPr lang="en-US" altLang="en-US" smtClean="0"/>
          </a:p>
        </p:txBody>
      </p:sp>
      <p:sp>
        <p:nvSpPr>
          <p:cNvPr id="104453"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54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054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9487326-C1B5-4066-BE61-2846CD987BE3}" type="slidenum">
              <a:rPr lang="en-US" altLang="en-US" smtClean="0"/>
              <a:pPr eaLnBrk="1" hangingPunct="1"/>
              <a:t>26</a:t>
            </a:fld>
            <a:endParaRPr lang="en-US" altLang="en-US" smtClean="0"/>
          </a:p>
        </p:txBody>
      </p:sp>
      <p:sp>
        <p:nvSpPr>
          <p:cNvPr id="105477"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64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latin typeface="Arial Narrow" pitchFamily="34" charset="0"/>
              </a:rPr>
              <a:t>The adversaries of Light were having a hard time getting the stubborn Americans to fall in with their plans. They created one crisis after another to wear down the will of the American people.  </a:t>
            </a:r>
          </a:p>
          <a:p>
            <a:endParaRPr lang="en-US" altLang="en-US" smtClean="0"/>
          </a:p>
        </p:txBody>
      </p:sp>
      <p:sp>
        <p:nvSpPr>
          <p:cNvPr id="1065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046DB17-0CB4-472C-AB7A-ABE038740AF7}" type="slidenum">
              <a:rPr lang="en-US" altLang="en-US" smtClean="0"/>
              <a:pPr eaLnBrk="1" hangingPunct="1"/>
              <a:t>27</a:t>
            </a:fld>
            <a:endParaRPr lang="en-US" altLang="en-US" smtClean="0"/>
          </a:p>
        </p:txBody>
      </p:sp>
      <p:sp>
        <p:nvSpPr>
          <p:cNvPr id="106501"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75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075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35D6101-02E6-45F8-812C-BD7B477E3FCD}" type="slidenum">
              <a:rPr lang="en-US" altLang="en-US" smtClean="0"/>
              <a:pPr eaLnBrk="1" hangingPunct="1"/>
              <a:t>28</a:t>
            </a:fld>
            <a:endParaRPr lang="en-US" altLang="en-US" smtClean="0"/>
          </a:p>
        </p:txBody>
      </p:sp>
      <p:sp>
        <p:nvSpPr>
          <p:cNvPr id="107525"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85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085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4CB1F1C-9168-44DF-8383-6DC3B21CD6D1}" type="slidenum">
              <a:rPr lang="en-US" altLang="en-US" smtClean="0"/>
              <a:pPr eaLnBrk="1" hangingPunct="1"/>
              <a:t>29</a:t>
            </a:fld>
            <a:endParaRPr lang="en-US" altLang="en-US" smtClean="0"/>
          </a:p>
        </p:txBody>
      </p:sp>
      <p:sp>
        <p:nvSpPr>
          <p:cNvPr id="108549"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819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0033EA6D-F2C8-4D45-B3FE-AD6ACD245363}" type="slidenum">
              <a:rPr lang="en-US" altLang="en-US" smtClean="0"/>
              <a:pPr eaLnBrk="1" hangingPunct="1"/>
              <a:t>3</a:t>
            </a:fld>
            <a:endParaRPr lang="en-US" altLang="en-US" smtClean="0"/>
          </a:p>
        </p:txBody>
      </p:sp>
      <p:sp>
        <p:nvSpPr>
          <p:cNvPr id="81925"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95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095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8B92463-FEA6-4F49-AAFB-33A30C027E06}" type="slidenum">
              <a:rPr lang="en-US" altLang="en-US" smtClean="0"/>
              <a:pPr eaLnBrk="1" hangingPunct="1"/>
              <a:t>30</a:t>
            </a:fld>
            <a:endParaRPr lang="en-US" altLang="en-US" smtClean="0"/>
          </a:p>
        </p:txBody>
      </p:sp>
      <p:sp>
        <p:nvSpPr>
          <p:cNvPr id="109573"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05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105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1305CE1-73D2-407A-B9FC-A7EB2FCDB9F8}" type="slidenum">
              <a:rPr lang="en-US" altLang="en-US" smtClean="0"/>
              <a:pPr eaLnBrk="1" hangingPunct="1"/>
              <a:t>31</a:t>
            </a:fld>
            <a:endParaRPr lang="en-US" altLang="en-US" smtClean="0"/>
          </a:p>
        </p:txBody>
      </p:sp>
      <p:sp>
        <p:nvSpPr>
          <p:cNvPr id="110597"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16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116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FDFB225-5FBE-4216-8EE6-59310FB7802A}" type="slidenum">
              <a:rPr lang="en-US" altLang="en-US" smtClean="0"/>
              <a:pPr eaLnBrk="1" hangingPunct="1"/>
              <a:t>32</a:t>
            </a:fld>
            <a:endParaRPr lang="en-US" altLang="en-US" smtClean="0"/>
          </a:p>
        </p:txBody>
      </p:sp>
      <p:sp>
        <p:nvSpPr>
          <p:cNvPr id="111621"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126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5121DC7-F008-4501-8E51-70F31A96A4E8}" type="slidenum">
              <a:rPr lang="en-US" altLang="en-US" smtClean="0"/>
              <a:pPr eaLnBrk="1" hangingPunct="1"/>
              <a:t>33</a:t>
            </a:fld>
            <a:endParaRPr lang="en-US" altLang="en-US" smtClean="0"/>
          </a:p>
        </p:txBody>
      </p:sp>
      <p:sp>
        <p:nvSpPr>
          <p:cNvPr id="112645"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36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136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D35AC0C2-BCEB-4C3A-96DE-2DEDA925F86E}" type="slidenum">
              <a:rPr lang="en-US" altLang="en-US" smtClean="0"/>
              <a:pPr eaLnBrk="1" hangingPunct="1"/>
              <a:t>34</a:t>
            </a:fld>
            <a:endParaRPr lang="en-US" altLang="en-US" smtClean="0"/>
          </a:p>
        </p:txBody>
      </p:sp>
      <p:sp>
        <p:nvSpPr>
          <p:cNvPr id="113669"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46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146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CE35730C-0315-41D8-8969-1897A61D88BB}" type="slidenum">
              <a:rPr lang="en-US" altLang="en-US" smtClean="0"/>
              <a:pPr eaLnBrk="1" hangingPunct="1"/>
              <a:t>35</a:t>
            </a:fld>
            <a:endParaRPr lang="en-US" altLang="en-US" smtClean="0"/>
          </a:p>
        </p:txBody>
      </p:sp>
      <p:sp>
        <p:nvSpPr>
          <p:cNvPr id="114693"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57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157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FE3302E-644F-42BF-8460-EEB8514ECC8D}" type="slidenum">
              <a:rPr lang="en-US" altLang="en-US" smtClean="0"/>
              <a:pPr eaLnBrk="1" hangingPunct="1"/>
              <a:t>36</a:t>
            </a:fld>
            <a:endParaRPr lang="en-US" altLang="en-US" smtClean="0"/>
          </a:p>
        </p:txBody>
      </p:sp>
      <p:sp>
        <p:nvSpPr>
          <p:cNvPr id="115717"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67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167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970B77B-246B-4A5D-9A94-37FDA8E5EC91}" type="slidenum">
              <a:rPr lang="en-US" altLang="en-US" smtClean="0"/>
              <a:pPr eaLnBrk="1" hangingPunct="1"/>
              <a:t>37</a:t>
            </a:fld>
            <a:endParaRPr lang="en-US" altLang="en-US" smtClean="0"/>
          </a:p>
        </p:txBody>
      </p:sp>
      <p:sp>
        <p:nvSpPr>
          <p:cNvPr id="116741"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77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latin typeface="Arial Narrow" pitchFamily="34" charset="0"/>
              </a:rPr>
              <a:t>The league’s job was to spread propaganda to convince the people to accept the plan.</a:t>
            </a:r>
          </a:p>
          <a:p>
            <a:pPr eaLnBrk="1" hangingPunct="1">
              <a:spcBef>
                <a:spcPct val="0"/>
              </a:spcBef>
            </a:pPr>
            <a:r>
              <a:rPr lang="en-US" altLang="en-US" smtClean="0">
                <a:latin typeface="Arial Narrow" pitchFamily="34" charset="0"/>
              </a:rPr>
              <a:t>The Aldrich plan and the Federal Reserve Act were almost identical, but neither party informed the public.</a:t>
            </a:r>
          </a:p>
          <a:p>
            <a:pPr eaLnBrk="1" hangingPunct="1">
              <a:spcBef>
                <a:spcPct val="0"/>
              </a:spcBef>
            </a:pPr>
            <a:r>
              <a:rPr lang="en-US" altLang="en-US" smtClean="0">
                <a:latin typeface="Arial Narrow" pitchFamily="34" charset="0"/>
              </a:rPr>
              <a:t>Sound provisions like restricting the Federal Reserve’s ability to create money.  </a:t>
            </a:r>
            <a:endParaRPr lang="en-US" altLang="en-US" smtClean="0"/>
          </a:p>
        </p:txBody>
      </p:sp>
      <p:sp>
        <p:nvSpPr>
          <p:cNvPr id="1177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884B934E-6705-4D31-83F8-C8D857D2A64D}" type="slidenum">
              <a:rPr lang="en-US" altLang="en-US" smtClean="0"/>
              <a:pPr eaLnBrk="1" hangingPunct="1"/>
              <a:t>38</a:t>
            </a:fld>
            <a:endParaRPr lang="en-US" altLang="en-US" smtClean="0"/>
          </a:p>
        </p:txBody>
      </p:sp>
      <p:sp>
        <p:nvSpPr>
          <p:cNvPr id="117765"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87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187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DA92EEB1-5EDD-4784-BDBF-18CAAAF0EE44}" type="slidenum">
              <a:rPr lang="en-US" altLang="en-US" smtClean="0"/>
              <a:pPr eaLnBrk="1" hangingPunct="1"/>
              <a:t>39</a:t>
            </a:fld>
            <a:endParaRPr lang="en-US" altLang="en-US" smtClean="0"/>
          </a:p>
        </p:txBody>
      </p:sp>
      <p:sp>
        <p:nvSpPr>
          <p:cNvPr id="118789"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829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7B92E8C-9246-421C-915B-64812ABBE25E}" type="slidenum">
              <a:rPr lang="en-US" altLang="en-US" smtClean="0"/>
              <a:pPr eaLnBrk="1" hangingPunct="1"/>
              <a:t>4</a:t>
            </a:fld>
            <a:endParaRPr lang="en-US" altLang="en-US" smtClean="0"/>
          </a:p>
        </p:txBody>
      </p:sp>
      <p:sp>
        <p:nvSpPr>
          <p:cNvPr id="82949"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98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latin typeface="Arial Narrow" pitchFamily="34" charset="0"/>
              </a:rPr>
              <a:t>Some speculate that the three could be any of the following: Max Warburg, Paul’s brother of the House of Warburg in Germany, Felix  Warburg, another brother and partner in Kuhn Loeb &amp; Company, the Rothschild’s of England, the Rothschild’s of France, Otto Khan, another partner in Kuhn Loeb &amp; Company, and/or Abraham Wolff, another partner in Kuhn Loeb &amp; Company and father-in-law to Otto Khan, </a:t>
            </a:r>
          </a:p>
        </p:txBody>
      </p:sp>
      <p:sp>
        <p:nvSpPr>
          <p:cNvPr id="1198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4A493A0-4AF2-4339-ABA9-B5AE3F376114}" type="slidenum">
              <a:rPr lang="en-US" altLang="en-US" smtClean="0"/>
              <a:pPr eaLnBrk="1" hangingPunct="1"/>
              <a:t>40</a:t>
            </a:fld>
            <a:endParaRPr lang="en-US" altLang="en-US" smtClean="0"/>
          </a:p>
        </p:txBody>
      </p:sp>
      <p:sp>
        <p:nvSpPr>
          <p:cNvPr id="119813"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08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latin typeface="Arial Narrow" pitchFamily="34" charset="0"/>
              </a:rPr>
              <a:t>President Woodrow Wilson signed the bill. He was a former President of Princeton University and former Governor of New Jersey. He promised to sign the bill if he were elected to the Presidency. His statement after he signed the bill, “I have ruined my Country.”</a:t>
            </a:r>
          </a:p>
        </p:txBody>
      </p:sp>
      <p:sp>
        <p:nvSpPr>
          <p:cNvPr id="1208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CE3308B-0714-4CB4-93A3-6CB5DDB29691}" type="slidenum">
              <a:rPr lang="en-US" altLang="en-US" smtClean="0"/>
              <a:pPr eaLnBrk="1" hangingPunct="1"/>
              <a:t>41</a:t>
            </a:fld>
            <a:endParaRPr lang="en-US" altLang="en-US" smtClean="0"/>
          </a:p>
        </p:txBody>
      </p:sp>
      <p:sp>
        <p:nvSpPr>
          <p:cNvPr id="120837"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18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218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F48D6CA-7295-46D0-9177-A2FABA333E14}" type="slidenum">
              <a:rPr lang="en-US" altLang="en-US" smtClean="0"/>
              <a:pPr eaLnBrk="1" hangingPunct="1"/>
              <a:t>42</a:t>
            </a:fld>
            <a:endParaRPr lang="en-US" altLang="en-US" smtClean="0"/>
          </a:p>
        </p:txBody>
      </p:sp>
      <p:sp>
        <p:nvSpPr>
          <p:cNvPr id="121861"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6979" name="Notes Placeholder 2"/>
          <p:cNvSpPr>
            <a:spLocks noGrp="1"/>
          </p:cNvSpPr>
          <p:nvPr>
            <p:ph type="body" idx="1"/>
          </p:nvPr>
        </p:nvSpPr>
        <p:spPr bwMode="auto">
          <a:xfrm>
            <a:off x="685800" y="4191000"/>
            <a:ext cx="5486400" cy="4419600"/>
          </a:xfrm>
        </p:spPr>
        <p:txBody>
          <a:bodyPr wrap="square" numCol="1" anchor="t" anchorCtr="0" compatLnSpc="1">
            <a:prstTxWarp prst="textNoShape">
              <a:avLst/>
            </a:prstTxWarp>
          </a:bodyPr>
          <a:lstStyle/>
          <a:p>
            <a:pPr marL="0" lvl="1">
              <a:defRPr/>
            </a:pPr>
            <a:r>
              <a:rPr lang="en-US" dirty="0" smtClean="0">
                <a:latin typeface="Arial Narrow" pitchFamily="34" charset="0"/>
                <a:cs typeface="Times New Roman" pitchFamily="18" charset="0"/>
              </a:rPr>
              <a:t>Board of Governors consists of a seven members . There are two vacancies. Mr. Obama has not filled them yet. </a:t>
            </a:r>
          </a:p>
          <a:p>
            <a:pPr lvl="1">
              <a:buFontTx/>
              <a:buChar char="•"/>
              <a:defRPr/>
            </a:pPr>
            <a:endParaRPr lang="en-US" b="1" dirty="0" smtClean="0">
              <a:latin typeface="Arial Narrow" pitchFamily="34" charset="0"/>
              <a:cs typeface="Times New Roman" pitchFamily="18" charset="0"/>
            </a:endParaRPr>
          </a:p>
          <a:p>
            <a:pPr>
              <a:defRPr/>
            </a:pPr>
            <a:r>
              <a:rPr lang="en-US" dirty="0" smtClean="0">
                <a:latin typeface="Arial Narrow" pitchFamily="34" charset="0"/>
              </a:rPr>
              <a:t>Since its inception in 1913, the Federal Reserve Act has been amended over 100 times.  Mr. Obama is about to give them more power in his proposed overhaul of our financial system. </a:t>
            </a:r>
          </a:p>
          <a:p>
            <a:pPr>
              <a:buFont typeface="Wingdings" pitchFamily="2" charset="2"/>
              <a:buChar char="Ø"/>
              <a:defRPr/>
            </a:pPr>
            <a:endParaRPr lang="en-US" sz="1100" dirty="0" smtClean="0"/>
          </a:p>
          <a:p>
            <a:pPr eaLnBrk="1" hangingPunct="1">
              <a:spcBef>
                <a:spcPct val="0"/>
              </a:spcBef>
              <a:defRPr/>
            </a:pPr>
            <a:endParaRPr lang="en-US" sz="1100" dirty="0" smtClean="0"/>
          </a:p>
          <a:p>
            <a:pPr lvl="1">
              <a:buFontTx/>
              <a:buChar char="•"/>
              <a:defRPr/>
            </a:pPr>
            <a:endParaRPr lang="en-US" sz="1100" dirty="0" smtClean="0"/>
          </a:p>
          <a:p>
            <a:pPr lvl="1">
              <a:buFontTx/>
              <a:buChar char="•"/>
              <a:defRPr/>
            </a:pPr>
            <a:endParaRPr lang="en-US" sz="1100" dirty="0" smtClean="0"/>
          </a:p>
        </p:txBody>
      </p:sp>
      <p:sp>
        <p:nvSpPr>
          <p:cNvPr id="1228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8FC57D7-5C23-404C-9B7A-9FB5D65BC085}" type="slidenum">
              <a:rPr lang="en-US" altLang="en-US" smtClean="0"/>
              <a:pPr eaLnBrk="1" hangingPunct="1"/>
              <a:t>43</a:t>
            </a:fld>
            <a:endParaRPr lang="en-US" altLang="en-US" smtClean="0"/>
          </a:p>
        </p:txBody>
      </p:sp>
      <p:sp>
        <p:nvSpPr>
          <p:cNvPr id="122885"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39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239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400C309-E86C-443B-A775-53EB5F679C6D}" type="slidenum">
              <a:rPr lang="en-US" altLang="en-US" smtClean="0"/>
              <a:pPr eaLnBrk="1" hangingPunct="1"/>
              <a:t>44</a:t>
            </a:fld>
            <a:endParaRPr lang="en-US" altLang="en-US" smtClean="0"/>
          </a:p>
        </p:txBody>
      </p:sp>
      <p:sp>
        <p:nvSpPr>
          <p:cNvPr id="123909"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49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smtClean="0">
                <a:latin typeface="Arial Narrow" pitchFamily="34" charset="0"/>
              </a:rPr>
              <a:t>This is the primary method used to manage the money supply and credit.</a:t>
            </a:r>
            <a:endParaRPr lang="en-US" altLang="en-US" smtClean="0"/>
          </a:p>
        </p:txBody>
      </p:sp>
      <p:sp>
        <p:nvSpPr>
          <p:cNvPr id="1249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090CB9DB-A4F5-45DF-AB10-3C60B6395A85}" type="slidenum">
              <a:rPr lang="en-US" altLang="en-US" smtClean="0"/>
              <a:pPr eaLnBrk="1" hangingPunct="1"/>
              <a:t>45</a:t>
            </a:fld>
            <a:endParaRPr lang="en-US" altLang="en-US" smtClean="0"/>
          </a:p>
        </p:txBody>
      </p:sp>
      <p:sp>
        <p:nvSpPr>
          <p:cNvPr id="124933"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59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259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783F95E-D13A-4AAA-8074-44071070F336}" type="slidenum">
              <a:rPr lang="en-US" altLang="en-US" smtClean="0"/>
              <a:pPr eaLnBrk="1" hangingPunct="1"/>
              <a:t>46</a:t>
            </a:fld>
            <a:endParaRPr lang="en-US" altLang="en-US" smtClean="0"/>
          </a:p>
        </p:txBody>
      </p:sp>
      <p:sp>
        <p:nvSpPr>
          <p:cNvPr id="125957"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69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269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43F36FF-6419-4D3C-A03F-DA2013CCB291}" type="slidenum">
              <a:rPr lang="en-US" altLang="en-US" smtClean="0"/>
              <a:pPr eaLnBrk="1" hangingPunct="1"/>
              <a:t>47</a:t>
            </a:fld>
            <a:endParaRPr lang="en-US" altLang="en-US" smtClean="0"/>
          </a:p>
        </p:txBody>
      </p:sp>
      <p:sp>
        <p:nvSpPr>
          <p:cNvPr id="126981"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80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280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BC3D583-5B2C-4A70-8936-2C2894C0AE59}" type="slidenum">
              <a:rPr lang="en-US" altLang="en-US" smtClean="0"/>
              <a:pPr eaLnBrk="1" hangingPunct="1"/>
              <a:t>48</a:t>
            </a:fld>
            <a:endParaRPr lang="en-US" altLang="en-US" smtClean="0"/>
          </a:p>
        </p:txBody>
      </p:sp>
      <p:sp>
        <p:nvSpPr>
          <p:cNvPr id="128005"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90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latin typeface="Arial Narrow" pitchFamily="34" charset="0"/>
              </a:rPr>
              <a:t>The Gold Reserve Act of 1934, Section 2 (a) states, “Upon the approval of this Act all right, title, and interest, and every claim of the Federal Reserve Board, of every Federal Reserve Bank, and of every Federal Reserve agent, in and to any and all gold coin and gold bullion shall pass to and are hereby vested in the United States; and in payment therefore credits in equivalent amounts in dollars are hereby established in the Treasury in the accounts. Balance in such accounts shall be payable in gold certificates.”</a:t>
            </a:r>
          </a:p>
        </p:txBody>
      </p:sp>
      <p:sp>
        <p:nvSpPr>
          <p:cNvPr id="1290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A261321-05A7-415E-A8F0-C212C478994B}" type="slidenum">
              <a:rPr lang="en-US" altLang="en-US" smtClean="0"/>
              <a:pPr eaLnBrk="1" hangingPunct="1"/>
              <a:t>49</a:t>
            </a:fld>
            <a:endParaRPr lang="en-US" altLang="en-US" smtClean="0"/>
          </a:p>
        </p:txBody>
      </p:sp>
      <p:sp>
        <p:nvSpPr>
          <p:cNvPr id="129029"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39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839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8B56B55C-CD15-4F90-BE99-EFEE7959D54F}" type="slidenum">
              <a:rPr lang="en-US" altLang="en-US" smtClean="0"/>
              <a:pPr eaLnBrk="1" hangingPunct="1"/>
              <a:t>5</a:t>
            </a:fld>
            <a:endParaRPr lang="en-US" altLang="en-US" smtClean="0"/>
          </a:p>
        </p:txBody>
      </p:sp>
      <p:sp>
        <p:nvSpPr>
          <p:cNvPr id="83973"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00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300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ADB1325-45C7-443E-8FBD-DE51EA32E0E5}" type="slidenum">
              <a:rPr lang="en-US" altLang="en-US" smtClean="0"/>
              <a:pPr eaLnBrk="1" hangingPunct="1"/>
              <a:t>50</a:t>
            </a:fld>
            <a:endParaRPr lang="en-US" altLang="en-US" smtClean="0"/>
          </a:p>
        </p:txBody>
      </p:sp>
      <p:sp>
        <p:nvSpPr>
          <p:cNvPr id="130053"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10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310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28D5114-3F6A-4231-B231-0529CDBFA961}" type="slidenum">
              <a:rPr lang="en-US" altLang="en-US" smtClean="0"/>
              <a:pPr eaLnBrk="1" hangingPunct="1"/>
              <a:t>51</a:t>
            </a:fld>
            <a:endParaRPr lang="en-US" altLang="en-US" smtClean="0"/>
          </a:p>
        </p:txBody>
      </p:sp>
      <p:sp>
        <p:nvSpPr>
          <p:cNvPr id="131077"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20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a:p>
            <a:endParaRPr lang="en-US" altLang="en-US" smtClean="0"/>
          </a:p>
        </p:txBody>
      </p:sp>
      <p:sp>
        <p:nvSpPr>
          <p:cNvPr id="1321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0250C3A-E2D8-4403-9BA5-14711B58D766}" type="slidenum">
              <a:rPr lang="en-US" altLang="en-US" smtClean="0"/>
              <a:pPr eaLnBrk="1" hangingPunct="1"/>
              <a:t>52</a:t>
            </a:fld>
            <a:endParaRPr lang="en-US" altLang="en-US" smtClean="0"/>
          </a:p>
        </p:txBody>
      </p:sp>
      <p:sp>
        <p:nvSpPr>
          <p:cNvPr id="132101"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33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D02EC35D-B96F-4D41-B3A0-29125E658A2E}" type="slidenum">
              <a:rPr lang="en-US" altLang="en-US" smtClean="0"/>
              <a:pPr eaLnBrk="1" hangingPunct="1"/>
              <a:t>53</a:t>
            </a:fld>
            <a:endParaRPr lang="en-US" altLang="en-US" smtClean="0"/>
          </a:p>
        </p:txBody>
      </p:sp>
      <p:sp>
        <p:nvSpPr>
          <p:cNvPr id="133125"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41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341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85C017DB-B0F7-419E-A067-708AF1B11CE6}" type="slidenum">
              <a:rPr lang="en-US" altLang="en-US" smtClean="0"/>
              <a:pPr eaLnBrk="1" hangingPunct="1"/>
              <a:t>54</a:t>
            </a:fld>
            <a:endParaRPr lang="en-US" altLang="en-US" smtClean="0"/>
          </a:p>
        </p:txBody>
      </p:sp>
      <p:sp>
        <p:nvSpPr>
          <p:cNvPr id="134149"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5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When followed to the end,  bank loans = $9000 or 900% of the original deposit. The banks create $9000 in new loans and because of this demand for loans, the Federal Reserve has a reason to print money to meet that demand. That is how credit ends up as physical currency in the hands of the public. No credit = no creation of money.  If we all lived within our means there would be no need for credit and it ill be as El Morya says, “Pay as you go.”</a:t>
            </a:r>
          </a:p>
        </p:txBody>
      </p:sp>
      <p:sp>
        <p:nvSpPr>
          <p:cNvPr id="135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7C92FAA-51AE-443A-BBB4-029E1C9FE205}" type="slidenum">
              <a:rPr lang="en-US" altLang="en-US" smtClean="0"/>
              <a:pPr eaLnBrk="1" hangingPunct="1"/>
              <a:t>55</a:t>
            </a:fld>
            <a:endParaRPr lang="en-US" altLang="en-US" smtClean="0"/>
          </a:p>
        </p:txBody>
      </p:sp>
      <p:sp>
        <p:nvSpPr>
          <p:cNvPr id="135173"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6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36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CD3E266-0082-4AAB-84CD-D91BA1EE7A72}" type="slidenum">
              <a:rPr lang="en-US" altLang="en-US" smtClean="0"/>
              <a:pPr eaLnBrk="1" hangingPunct="1"/>
              <a:t>56</a:t>
            </a:fld>
            <a:endParaRPr lang="en-US" altLang="en-US" smtClean="0"/>
          </a:p>
        </p:txBody>
      </p:sp>
      <p:sp>
        <p:nvSpPr>
          <p:cNvPr id="136197"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7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They represented New York, Philadelphia, Boston, Cincinnati, and Minneapolis banking consortiums. </a:t>
            </a:r>
          </a:p>
        </p:txBody>
      </p:sp>
      <p:sp>
        <p:nvSpPr>
          <p:cNvPr id="137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64F659D-AFB1-4869-951A-4396F495F038}" type="slidenum">
              <a:rPr lang="en-US" altLang="en-US" smtClean="0"/>
              <a:pPr eaLnBrk="1" hangingPunct="1"/>
              <a:t>57</a:t>
            </a:fld>
            <a:endParaRPr lang="en-US" altLang="en-US" smtClean="0"/>
          </a:p>
        </p:txBody>
      </p:sp>
      <p:sp>
        <p:nvSpPr>
          <p:cNvPr id="137221"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82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382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EB0641F-5E3B-440B-81DB-78E1FBE646FE}" type="slidenum">
              <a:rPr lang="en-US" altLang="en-US" smtClean="0"/>
              <a:pPr eaLnBrk="1" hangingPunct="1"/>
              <a:t>58</a:t>
            </a:fld>
            <a:endParaRPr lang="en-US" altLang="en-US" smtClean="0"/>
          </a:p>
        </p:txBody>
      </p:sp>
      <p:sp>
        <p:nvSpPr>
          <p:cNvPr id="138245"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9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latin typeface="Arial Narrow" pitchFamily="34" charset="0"/>
              </a:rPr>
              <a:t>Mother’s lecture is very enlightening and over 2 hours long, so we hit the high points, paraphrased.</a:t>
            </a:r>
          </a:p>
        </p:txBody>
      </p:sp>
      <p:sp>
        <p:nvSpPr>
          <p:cNvPr id="1392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B7C7071-AD81-4D49-9B30-B1429E02908D}" type="slidenum">
              <a:rPr lang="en-US" altLang="en-US" smtClean="0"/>
              <a:pPr eaLnBrk="1" hangingPunct="1"/>
              <a:t>59</a:t>
            </a:fld>
            <a:endParaRPr lang="en-US" altLang="en-US" smtClean="0"/>
          </a:p>
        </p:txBody>
      </p:sp>
      <p:sp>
        <p:nvSpPr>
          <p:cNvPr id="139269"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849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4F05CAB-FD60-492A-B47C-891B652B535F}" type="slidenum">
              <a:rPr lang="en-US" altLang="en-US" smtClean="0"/>
              <a:pPr eaLnBrk="1" hangingPunct="1"/>
              <a:t>6</a:t>
            </a:fld>
            <a:endParaRPr lang="en-US" altLang="en-US" smtClean="0"/>
          </a:p>
        </p:txBody>
      </p:sp>
      <p:sp>
        <p:nvSpPr>
          <p:cNvPr id="84997"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02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402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58D2527-3EA4-49B1-8FE4-5B45CEF3C16D}" type="slidenum">
              <a:rPr lang="en-US" altLang="en-US" smtClean="0"/>
              <a:pPr eaLnBrk="1" hangingPunct="1"/>
              <a:t>60</a:t>
            </a:fld>
            <a:endParaRPr lang="en-US" altLang="en-US" smtClean="0"/>
          </a:p>
        </p:txBody>
      </p:sp>
      <p:sp>
        <p:nvSpPr>
          <p:cNvPr id="140293"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1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41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B2A63A0-D1F5-40DC-A329-6783DF74C9A6}" type="slidenum">
              <a:rPr lang="en-US" altLang="en-US" smtClean="0"/>
              <a:pPr eaLnBrk="1" hangingPunct="1"/>
              <a:t>61</a:t>
            </a:fld>
            <a:endParaRPr lang="en-US" altLang="en-US" smtClean="0"/>
          </a:p>
        </p:txBody>
      </p:sp>
      <p:sp>
        <p:nvSpPr>
          <p:cNvPr id="141317"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2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latin typeface="Arial Narrow" pitchFamily="34" charset="0"/>
              </a:rPr>
              <a:t>What do those afflictions look like? well, the ones that are Christ hindering are determined on an individual basis, but basically, a few possible reasons could be where souls have over indulged in human desire, where emotional maturity has not developed because of the examples set by society and family, where drugs or any other forms of abuse have taken place,  until that individual soul feels incapable or uninterested to pursue striving for a better life...definitions are endless as to what kinds and degree of destruction can take place by the continued afflictions of the will on the psyche by the fallen ones.</a:t>
            </a:r>
          </a:p>
        </p:txBody>
      </p:sp>
      <p:sp>
        <p:nvSpPr>
          <p:cNvPr id="142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5394E70-C4B8-42DE-AA20-AA8CDDAAF0A8}" type="slidenum">
              <a:rPr lang="en-US" altLang="en-US" smtClean="0"/>
              <a:pPr eaLnBrk="1" hangingPunct="1"/>
              <a:t>62</a:t>
            </a:fld>
            <a:endParaRPr lang="en-US" altLang="en-US" smtClean="0"/>
          </a:p>
        </p:txBody>
      </p:sp>
      <p:sp>
        <p:nvSpPr>
          <p:cNvPr id="142341"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latin typeface="Arial Narrow" pitchFamily="34" charset="0"/>
              </a:rPr>
              <a:t>It is dangerous precisely because the Christ, the Christ principle, as the economy and the understanding of the abundant life, has been removed, compromised, perverted and misqualified</a:t>
            </a:r>
            <a:endParaRPr lang="en-US" altLang="en-US" smtClean="0"/>
          </a:p>
        </p:txBody>
      </p:sp>
      <p:sp>
        <p:nvSpPr>
          <p:cNvPr id="1433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0903D660-241C-4A01-9EF1-3C350340D0C2}" type="slidenum">
              <a:rPr lang="en-US" altLang="en-US" smtClean="0"/>
              <a:pPr eaLnBrk="1" hangingPunct="1"/>
              <a:t>63</a:t>
            </a:fld>
            <a:endParaRPr lang="en-US" altLang="en-US" smtClean="0"/>
          </a:p>
        </p:txBody>
      </p:sp>
      <p:sp>
        <p:nvSpPr>
          <p:cNvPr id="143365"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4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443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C6671EF-96E3-473C-9D42-6EF76F67EB97}" type="slidenum">
              <a:rPr lang="en-US" altLang="en-US" smtClean="0"/>
              <a:pPr eaLnBrk="1" hangingPunct="1"/>
              <a:t>64</a:t>
            </a:fld>
            <a:endParaRPr lang="en-US" altLang="en-US" smtClean="0"/>
          </a:p>
        </p:txBody>
      </p:sp>
      <p:sp>
        <p:nvSpPr>
          <p:cNvPr id="144389"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54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latin typeface="Arial Narrow" pitchFamily="34" charset="0"/>
              </a:rPr>
              <a:t>In the subconscious. One example could be seen taking place within the welfare systems, where family recipients of welfare, in some cases, continue receiving welfare from one generation to the next. Another example could be where people are not willing to be independent of aspects of the current banking system because it is all that's been known for over almost a hundred years.</a:t>
            </a:r>
            <a:br>
              <a:rPr lang="en-US" altLang="en-US" smtClean="0">
                <a:latin typeface="Arial Narrow" pitchFamily="34" charset="0"/>
              </a:rPr>
            </a:br>
            <a:endParaRPr lang="en-US" altLang="en-US" smtClean="0">
              <a:latin typeface="Arial Narrow" pitchFamily="34" charset="0"/>
            </a:endParaRPr>
          </a:p>
        </p:txBody>
      </p:sp>
      <p:sp>
        <p:nvSpPr>
          <p:cNvPr id="1454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07AB53F9-1375-4934-8791-6BAC69C0F9C5}" type="slidenum">
              <a:rPr lang="en-US" altLang="en-US" smtClean="0"/>
              <a:pPr eaLnBrk="1" hangingPunct="1"/>
              <a:t>65</a:t>
            </a:fld>
            <a:endParaRPr lang="en-US" altLang="en-US" smtClean="0"/>
          </a:p>
        </p:txBody>
      </p:sp>
      <p:sp>
        <p:nvSpPr>
          <p:cNvPr id="145413"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6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228600" indent="-228600" eaLnBrk="1" hangingPunct="1">
              <a:spcBef>
                <a:spcPct val="0"/>
              </a:spcBef>
              <a:buFontTx/>
              <a:buAutoNum type="arabicPeriod"/>
            </a:pPr>
            <a:r>
              <a:rPr lang="en-US" altLang="en-US" smtClean="0">
                <a:latin typeface="Arial Narrow" pitchFamily="34" charset="0"/>
              </a:rPr>
              <a:t>This is self-explanatory, but it manifests in a multitude of ways because of the human ego, beginning for instance, simply from not believing in God, or believing that God has nothing to do with our day to day lives. </a:t>
            </a:r>
            <a:r>
              <a:rPr lang="en-US" altLang="en-US" u="sng" smtClean="0">
                <a:latin typeface="Arial Narrow" pitchFamily="34" charset="0"/>
              </a:rPr>
              <a:t>It is important to note that Mother also said that the Mind of Christ is not, or ever could be, the product of human endeavor devoid of the Spirit of God.</a:t>
            </a:r>
          </a:p>
          <a:p>
            <a:pPr marL="228600" indent="-228600" eaLnBrk="1" hangingPunct="1">
              <a:spcBef>
                <a:spcPct val="0"/>
              </a:spcBef>
              <a:buFontTx/>
              <a:buAutoNum type="arabicPeriod"/>
            </a:pPr>
            <a:endParaRPr lang="en-US" altLang="en-US" u="sng" smtClean="0">
              <a:latin typeface="Arial Narrow" pitchFamily="34" charset="0"/>
            </a:endParaRPr>
          </a:p>
          <a:p>
            <a:pPr marL="228600" indent="-228600" eaLnBrk="1" hangingPunct="1">
              <a:spcBef>
                <a:spcPct val="0"/>
              </a:spcBef>
              <a:buFontTx/>
              <a:buAutoNum type="arabicPeriod"/>
            </a:pPr>
            <a:r>
              <a:rPr lang="en-US" altLang="en-US" smtClean="0">
                <a:latin typeface="Arial Narrow" pitchFamily="34" charset="0"/>
              </a:rPr>
              <a:t>As seen in what has developed in the US over time; in ever increasing taxes, state sponsored programs and aspects of health care, for instance, that do not offer individuals the latitude to make choices concerning their individual lives, all of which feeds into the degradation of the will to strive for the Christ.</a:t>
            </a:r>
          </a:p>
          <a:p>
            <a:pPr marL="228600" indent="-228600" eaLnBrk="1" hangingPunct="1">
              <a:spcBef>
                <a:spcPct val="0"/>
              </a:spcBef>
              <a:buFontTx/>
              <a:buAutoNum type="arabicPeriod"/>
            </a:pPr>
            <a:endParaRPr lang="en-US" altLang="en-US" smtClean="0">
              <a:latin typeface="Arial Narrow" pitchFamily="34" charset="0"/>
            </a:endParaRPr>
          </a:p>
          <a:p>
            <a:pPr marL="228600" indent="-228600" eaLnBrk="1" hangingPunct="1">
              <a:spcBef>
                <a:spcPct val="0"/>
              </a:spcBef>
              <a:buFontTx/>
              <a:buAutoNum type="arabicPeriod"/>
            </a:pPr>
            <a:r>
              <a:rPr lang="en-US" altLang="en-US" smtClean="0">
                <a:latin typeface="Arial Narrow" pitchFamily="34" charset="0"/>
              </a:rPr>
              <a:t>As seen where people don't appreciate the pro-life issues, where systems and some courts are stepping on parents' right, hindering them from making decisions for their own children.</a:t>
            </a:r>
            <a:br>
              <a:rPr lang="en-US" altLang="en-US" smtClean="0">
                <a:latin typeface="Arial Narrow" pitchFamily="34" charset="0"/>
              </a:rPr>
            </a:br>
            <a:r>
              <a:rPr lang="en-US" altLang="en-US" b="1" smtClean="0">
                <a:latin typeface="Arial Narrow" pitchFamily="34" charset="0"/>
              </a:rPr>
              <a:t/>
            </a:r>
            <a:br>
              <a:rPr lang="en-US" altLang="en-US" b="1" smtClean="0">
                <a:latin typeface="Arial Narrow" pitchFamily="34" charset="0"/>
              </a:rPr>
            </a:br>
            <a:r>
              <a:rPr lang="en-US" altLang="en-US" smtClean="0"/>
              <a:t/>
            </a:r>
            <a:br>
              <a:rPr lang="en-US" altLang="en-US" smtClean="0"/>
            </a:br>
            <a:endParaRPr lang="en-US" altLang="en-US" smtClean="0"/>
          </a:p>
        </p:txBody>
      </p:sp>
      <p:sp>
        <p:nvSpPr>
          <p:cNvPr id="1464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F98DC76-B065-4CBB-A847-2CD7201817EF}" type="slidenum">
              <a:rPr lang="en-US" altLang="en-US" smtClean="0"/>
              <a:pPr eaLnBrk="1" hangingPunct="1"/>
              <a:t>66</a:t>
            </a:fld>
            <a:endParaRPr lang="en-US" altLang="en-US" smtClean="0"/>
          </a:p>
        </p:txBody>
      </p:sp>
      <p:sp>
        <p:nvSpPr>
          <p:cNvPr id="146437"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7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p>
        </p:txBody>
      </p:sp>
      <p:sp>
        <p:nvSpPr>
          <p:cNvPr id="1474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06EF24D-A8DC-4665-B3AD-DF01B72D8DEA}" type="slidenum">
              <a:rPr lang="en-US" altLang="en-US" smtClean="0"/>
              <a:pPr eaLnBrk="1" hangingPunct="1"/>
              <a:t>67</a:t>
            </a:fld>
            <a:endParaRPr lang="en-US" altLang="en-US" smtClean="0"/>
          </a:p>
        </p:txBody>
      </p:sp>
      <p:sp>
        <p:nvSpPr>
          <p:cNvPr id="147461"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8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p>
        </p:txBody>
      </p:sp>
      <p:sp>
        <p:nvSpPr>
          <p:cNvPr id="148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7B07734-5B26-4227-8D3F-6C74A763BB40}" type="slidenum">
              <a:rPr lang="en-US" altLang="en-US" smtClean="0"/>
              <a:pPr eaLnBrk="1" hangingPunct="1"/>
              <a:t>68</a:t>
            </a:fld>
            <a:endParaRPr lang="en-US" altLang="en-US" smtClean="0"/>
          </a:p>
        </p:txBody>
      </p:sp>
      <p:sp>
        <p:nvSpPr>
          <p:cNvPr id="148485"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9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p>
        </p:txBody>
      </p:sp>
      <p:sp>
        <p:nvSpPr>
          <p:cNvPr id="1495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340CA93-BFFE-409C-A079-FBCE721203E4}" type="slidenum">
              <a:rPr lang="en-US" altLang="en-US" smtClean="0"/>
              <a:pPr eaLnBrk="1" hangingPunct="1"/>
              <a:t>69</a:t>
            </a:fld>
            <a:endParaRPr lang="en-US" altLang="en-US" smtClean="0"/>
          </a:p>
        </p:txBody>
      </p:sp>
      <p:sp>
        <p:nvSpPr>
          <p:cNvPr id="149509"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60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860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B9B9292-6789-45A4-AFFB-8EAEC5662CF6}" type="slidenum">
              <a:rPr lang="en-US" altLang="en-US" smtClean="0"/>
              <a:pPr eaLnBrk="1" hangingPunct="1"/>
              <a:t>7</a:t>
            </a:fld>
            <a:endParaRPr lang="en-US" altLang="en-US" smtClean="0"/>
          </a:p>
        </p:txBody>
      </p:sp>
      <p:sp>
        <p:nvSpPr>
          <p:cNvPr id="86021"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0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smtClean="0">
                <a:latin typeface="Arial Narrow" pitchFamily="34" charset="0"/>
              </a:rPr>
              <a:t>And be examples of the Path of Christhood providing souls access to knowledge from the Teachings, enabling all of us to continue working and learning to make right choices according to God's Will.</a:t>
            </a:r>
            <a:br>
              <a:rPr lang="en-US" altLang="en-US" smtClean="0">
                <a:latin typeface="Arial Narrow" pitchFamily="34" charset="0"/>
              </a:rPr>
            </a:br>
            <a:endParaRPr lang="en-US" altLang="en-US" smtClean="0">
              <a:latin typeface="Arial Narrow" pitchFamily="34" charset="0"/>
            </a:endParaRPr>
          </a:p>
          <a:p>
            <a:pPr eaLnBrk="1" hangingPunct="1"/>
            <a:r>
              <a:rPr lang="en-US" altLang="en-US" smtClean="0">
                <a:latin typeface="Arial Narrow" pitchFamily="34" charset="0"/>
              </a:rPr>
              <a:t>To recap: Capitalism is the free enterprise system as the path of initiation established by Jesus Christ-- so the purpose of human existence is for the soul to develop the </a:t>
            </a:r>
            <a:r>
              <a:rPr lang="en-US" altLang="en-US" u="sng" smtClean="0">
                <a:latin typeface="Arial Narrow" pitchFamily="34" charset="0"/>
              </a:rPr>
              <a:t>free will desire</a:t>
            </a:r>
            <a:r>
              <a:rPr lang="en-US" altLang="en-US" smtClean="0">
                <a:latin typeface="Arial Narrow" pitchFamily="34" charset="0"/>
              </a:rPr>
              <a:t> to make choices from the standpoint of joy in the Christ Mind over the lower human mind and ego, to rise out of oppressions of the will by learning to see and to take actions on opportunities to be creative and to produce a better life for our selves and for others.</a:t>
            </a:r>
            <a:br>
              <a:rPr lang="en-US" altLang="en-US" smtClean="0">
                <a:latin typeface="Arial Narrow" pitchFamily="34" charset="0"/>
              </a:rPr>
            </a:br>
            <a:r>
              <a:rPr lang="en-US" altLang="en-US" u="sng" smtClean="0">
                <a:latin typeface="Arial Narrow" pitchFamily="34" charset="0"/>
              </a:rPr>
              <a:t> </a:t>
            </a:r>
            <a:endParaRPr lang="en-US" altLang="en-US" smtClean="0">
              <a:latin typeface="Arial Narrow" pitchFamily="34" charset="0"/>
            </a:endParaRPr>
          </a:p>
        </p:txBody>
      </p:sp>
      <p:sp>
        <p:nvSpPr>
          <p:cNvPr id="150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468FA1F-BC93-4A5B-B5E3-86417CAE1E75}" type="slidenum">
              <a:rPr lang="en-US" altLang="en-US" smtClean="0"/>
              <a:pPr eaLnBrk="1" hangingPunct="1"/>
              <a:t>70</a:t>
            </a:fld>
            <a:endParaRPr lang="en-US" altLang="en-US" smtClean="0"/>
          </a:p>
        </p:txBody>
      </p:sp>
      <p:sp>
        <p:nvSpPr>
          <p:cNvPr id="150533"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1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515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81037DB5-E2F9-4850-B351-D21F0C4886E5}" type="slidenum">
              <a:rPr lang="en-US" altLang="en-US" smtClean="0"/>
              <a:pPr eaLnBrk="1" hangingPunct="1"/>
              <a:t>71</a:t>
            </a:fld>
            <a:endParaRPr lang="en-US" altLang="en-US" smtClean="0"/>
          </a:p>
        </p:txBody>
      </p:sp>
      <p:sp>
        <p:nvSpPr>
          <p:cNvPr id="151557"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2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p>
        </p:txBody>
      </p:sp>
      <p:sp>
        <p:nvSpPr>
          <p:cNvPr id="1525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885A8CA3-EB9A-4ACC-9955-842E82B4E778}" type="slidenum">
              <a:rPr lang="en-US" altLang="en-US" smtClean="0"/>
              <a:pPr eaLnBrk="1" hangingPunct="1"/>
              <a:t>72</a:t>
            </a:fld>
            <a:endParaRPr lang="en-US" altLang="en-US" smtClean="0"/>
          </a:p>
        </p:txBody>
      </p:sp>
      <p:sp>
        <p:nvSpPr>
          <p:cNvPr id="152581"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p>
        </p:txBody>
      </p:sp>
      <p:sp>
        <p:nvSpPr>
          <p:cNvPr id="1536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F10EEA5-A770-4E2E-93A9-86B44EC15154}" type="slidenum">
              <a:rPr lang="en-US" altLang="en-US" smtClean="0"/>
              <a:pPr eaLnBrk="1" hangingPunct="1"/>
              <a:t>73</a:t>
            </a:fld>
            <a:endParaRPr lang="en-US" altLang="en-US" smtClean="0"/>
          </a:p>
        </p:txBody>
      </p:sp>
      <p:sp>
        <p:nvSpPr>
          <p:cNvPr id="153605"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4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p>
        </p:txBody>
      </p:sp>
      <p:sp>
        <p:nvSpPr>
          <p:cNvPr id="154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1B5DEF2-2D7D-4BCE-A209-FFC4F7345E80}" type="slidenum">
              <a:rPr lang="en-US" altLang="en-US" smtClean="0"/>
              <a:pPr eaLnBrk="1" hangingPunct="1"/>
              <a:t>74</a:t>
            </a:fld>
            <a:endParaRPr lang="en-US" altLang="en-US" smtClean="0"/>
          </a:p>
        </p:txBody>
      </p:sp>
      <p:sp>
        <p:nvSpPr>
          <p:cNvPr id="154629"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5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mtClean="0"/>
          </a:p>
        </p:txBody>
      </p:sp>
      <p:sp>
        <p:nvSpPr>
          <p:cNvPr id="1556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CCEE75C-128E-4A26-8331-C0B4282199DA}" type="slidenum">
              <a:rPr lang="en-US" altLang="en-US" smtClean="0"/>
              <a:pPr eaLnBrk="1" hangingPunct="1"/>
              <a:t>75</a:t>
            </a:fld>
            <a:endParaRPr lang="en-US" altLang="en-US" smtClean="0"/>
          </a:p>
        </p:txBody>
      </p:sp>
      <p:sp>
        <p:nvSpPr>
          <p:cNvPr id="155653"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a:p>
            <a:pPr eaLnBrk="1" hangingPunct="1">
              <a:spcBef>
                <a:spcPct val="0"/>
              </a:spcBef>
            </a:pPr>
            <a:endParaRPr lang="en-US" altLang="en-US" smtClean="0"/>
          </a:p>
        </p:txBody>
      </p:sp>
      <p:sp>
        <p:nvSpPr>
          <p:cNvPr id="870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D1BA70AB-D9A0-4301-83AF-943AABFC08F1}" type="slidenum">
              <a:rPr lang="en-US" altLang="en-US" smtClean="0"/>
              <a:pPr eaLnBrk="1" hangingPunct="1"/>
              <a:t>8</a:t>
            </a:fld>
            <a:endParaRPr lang="en-US" altLang="en-US" smtClean="0"/>
          </a:p>
        </p:txBody>
      </p:sp>
      <p:sp>
        <p:nvSpPr>
          <p:cNvPr id="87045"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80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880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C7C1B1B-8B4E-4BE8-8C15-3D10CEB35AC5}" type="slidenum">
              <a:rPr lang="en-US" altLang="en-US" smtClean="0"/>
              <a:pPr eaLnBrk="1" hangingPunct="1"/>
              <a:t>9</a:t>
            </a:fld>
            <a:endParaRPr lang="en-US" altLang="en-US" smtClean="0"/>
          </a:p>
        </p:txBody>
      </p:sp>
      <p:sp>
        <p:nvSpPr>
          <p:cNvPr id="88069"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Expose - June 13, 2009 - MSPTC</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The Federal Reserve System - An Exposé  - June 13, 2009 - MSPTC</a:t>
            </a:r>
          </a:p>
        </p:txBody>
      </p:sp>
      <p:sp>
        <p:nvSpPr>
          <p:cNvPr id="6" name="Rectangle 6"/>
          <p:cNvSpPr>
            <a:spLocks noGrp="1" noChangeArrowheads="1"/>
          </p:cNvSpPr>
          <p:nvPr>
            <p:ph type="sldNum" sz="quarter" idx="12"/>
          </p:nvPr>
        </p:nvSpPr>
        <p:spPr>
          <a:ln/>
        </p:spPr>
        <p:txBody>
          <a:bodyPr/>
          <a:lstStyle>
            <a:lvl1pPr>
              <a:defRPr/>
            </a:lvl1pPr>
          </a:lstStyle>
          <a:p>
            <a:pPr>
              <a:defRPr/>
            </a:pPr>
            <a:fld id="{CE618574-74F0-4C4D-BB6D-60DD074D1918}" type="slidenum">
              <a:rPr lang="en-US"/>
              <a:pPr>
                <a:defRPr/>
              </a:pPr>
              <a:t>‹#›</a:t>
            </a:fld>
            <a:endParaRPr lang="en-US" dirty="0"/>
          </a:p>
        </p:txBody>
      </p:sp>
    </p:spTree>
    <p:extLst>
      <p:ext uri="{BB962C8B-B14F-4D97-AF65-F5344CB8AC3E}">
        <p14:creationId xmlns:p14="http://schemas.microsoft.com/office/powerpoint/2010/main" val="42625514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The Federal Reserve System - An Exposé  - June 13, 2009 - MSPTC</a:t>
            </a:r>
          </a:p>
        </p:txBody>
      </p:sp>
      <p:sp>
        <p:nvSpPr>
          <p:cNvPr id="6" name="Rectangle 6"/>
          <p:cNvSpPr>
            <a:spLocks noGrp="1" noChangeArrowheads="1"/>
          </p:cNvSpPr>
          <p:nvPr>
            <p:ph type="sldNum" sz="quarter" idx="12"/>
          </p:nvPr>
        </p:nvSpPr>
        <p:spPr>
          <a:ln/>
        </p:spPr>
        <p:txBody>
          <a:bodyPr/>
          <a:lstStyle>
            <a:lvl1pPr>
              <a:defRPr/>
            </a:lvl1pPr>
          </a:lstStyle>
          <a:p>
            <a:pPr>
              <a:defRPr/>
            </a:pPr>
            <a:fld id="{08A27637-9C5D-430B-BE7D-80780AD8A7C4}" type="slidenum">
              <a:rPr lang="en-US"/>
              <a:pPr>
                <a:defRPr/>
              </a:pPr>
              <a:t>‹#›</a:t>
            </a:fld>
            <a:endParaRPr lang="en-US" dirty="0"/>
          </a:p>
        </p:txBody>
      </p:sp>
    </p:spTree>
    <p:extLst>
      <p:ext uri="{BB962C8B-B14F-4D97-AF65-F5344CB8AC3E}">
        <p14:creationId xmlns:p14="http://schemas.microsoft.com/office/powerpoint/2010/main" val="33355334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The Federal Reserve System - An Exposé  - June 13, 2009 - MSPTC</a:t>
            </a:r>
          </a:p>
        </p:txBody>
      </p:sp>
      <p:sp>
        <p:nvSpPr>
          <p:cNvPr id="6" name="Rectangle 6"/>
          <p:cNvSpPr>
            <a:spLocks noGrp="1" noChangeArrowheads="1"/>
          </p:cNvSpPr>
          <p:nvPr>
            <p:ph type="sldNum" sz="quarter" idx="12"/>
          </p:nvPr>
        </p:nvSpPr>
        <p:spPr>
          <a:ln/>
        </p:spPr>
        <p:txBody>
          <a:bodyPr/>
          <a:lstStyle>
            <a:lvl1pPr>
              <a:defRPr/>
            </a:lvl1pPr>
          </a:lstStyle>
          <a:p>
            <a:pPr>
              <a:defRPr/>
            </a:pPr>
            <a:fld id="{E5B17AC1-A3D7-4B44-9DF6-4E4E23D4FF4A}" type="slidenum">
              <a:rPr lang="en-US"/>
              <a:pPr>
                <a:defRPr/>
              </a:pPr>
              <a:t>‹#›</a:t>
            </a:fld>
            <a:endParaRPr lang="en-US" dirty="0"/>
          </a:p>
        </p:txBody>
      </p:sp>
    </p:spTree>
    <p:extLst>
      <p:ext uri="{BB962C8B-B14F-4D97-AF65-F5344CB8AC3E}">
        <p14:creationId xmlns:p14="http://schemas.microsoft.com/office/powerpoint/2010/main" val="3911425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The Federal Reserve System - An Exposé  - June 13, 2009 - MSPTC</a:t>
            </a:r>
          </a:p>
        </p:txBody>
      </p:sp>
      <p:sp>
        <p:nvSpPr>
          <p:cNvPr id="6" name="Rectangle 6"/>
          <p:cNvSpPr>
            <a:spLocks noGrp="1" noChangeArrowheads="1"/>
          </p:cNvSpPr>
          <p:nvPr>
            <p:ph type="sldNum" sz="quarter" idx="12"/>
          </p:nvPr>
        </p:nvSpPr>
        <p:spPr>
          <a:ln/>
        </p:spPr>
        <p:txBody>
          <a:bodyPr/>
          <a:lstStyle>
            <a:lvl1pPr>
              <a:defRPr/>
            </a:lvl1pPr>
          </a:lstStyle>
          <a:p>
            <a:pPr>
              <a:defRPr/>
            </a:pPr>
            <a:fld id="{740E732A-4CBC-43FD-80B8-FB15CBA2B2EE}" type="slidenum">
              <a:rPr lang="en-US"/>
              <a:pPr>
                <a:defRPr/>
              </a:pPr>
              <a:t>‹#›</a:t>
            </a:fld>
            <a:endParaRPr lang="en-US" dirty="0"/>
          </a:p>
        </p:txBody>
      </p:sp>
    </p:spTree>
    <p:extLst>
      <p:ext uri="{BB962C8B-B14F-4D97-AF65-F5344CB8AC3E}">
        <p14:creationId xmlns:p14="http://schemas.microsoft.com/office/powerpoint/2010/main" val="7878938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The Federal Reserve System - An Exposé  - June 13, 2009 - MSPTC</a:t>
            </a:r>
          </a:p>
        </p:txBody>
      </p:sp>
      <p:sp>
        <p:nvSpPr>
          <p:cNvPr id="6" name="Rectangle 6"/>
          <p:cNvSpPr>
            <a:spLocks noGrp="1" noChangeArrowheads="1"/>
          </p:cNvSpPr>
          <p:nvPr>
            <p:ph type="sldNum" sz="quarter" idx="12"/>
          </p:nvPr>
        </p:nvSpPr>
        <p:spPr>
          <a:ln/>
        </p:spPr>
        <p:txBody>
          <a:bodyPr/>
          <a:lstStyle>
            <a:lvl1pPr>
              <a:defRPr/>
            </a:lvl1pPr>
          </a:lstStyle>
          <a:p>
            <a:pPr>
              <a:defRPr/>
            </a:pPr>
            <a:fld id="{A3E8E3D7-4D3C-4179-80D4-A7C5ECBA4C67}" type="slidenum">
              <a:rPr lang="en-US"/>
              <a:pPr>
                <a:defRPr/>
              </a:pPr>
              <a:t>‹#›</a:t>
            </a:fld>
            <a:endParaRPr lang="en-US" dirty="0"/>
          </a:p>
        </p:txBody>
      </p:sp>
    </p:spTree>
    <p:extLst>
      <p:ext uri="{BB962C8B-B14F-4D97-AF65-F5344CB8AC3E}">
        <p14:creationId xmlns:p14="http://schemas.microsoft.com/office/powerpoint/2010/main" val="6868472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The Federal Reserve System - An Exposé  - June 13, 2009 - MSPTC</a:t>
            </a:r>
          </a:p>
        </p:txBody>
      </p:sp>
      <p:sp>
        <p:nvSpPr>
          <p:cNvPr id="7" name="Rectangle 6"/>
          <p:cNvSpPr>
            <a:spLocks noGrp="1" noChangeArrowheads="1"/>
          </p:cNvSpPr>
          <p:nvPr>
            <p:ph type="sldNum" sz="quarter" idx="12"/>
          </p:nvPr>
        </p:nvSpPr>
        <p:spPr>
          <a:ln/>
        </p:spPr>
        <p:txBody>
          <a:bodyPr/>
          <a:lstStyle>
            <a:lvl1pPr>
              <a:defRPr/>
            </a:lvl1pPr>
          </a:lstStyle>
          <a:p>
            <a:pPr>
              <a:defRPr/>
            </a:pPr>
            <a:fld id="{46E921EB-E934-4CBC-BB15-1859A3C01C4A}" type="slidenum">
              <a:rPr lang="en-US"/>
              <a:pPr>
                <a:defRPr/>
              </a:pPr>
              <a:t>‹#›</a:t>
            </a:fld>
            <a:endParaRPr lang="en-US" dirty="0"/>
          </a:p>
        </p:txBody>
      </p:sp>
    </p:spTree>
    <p:extLst>
      <p:ext uri="{BB962C8B-B14F-4D97-AF65-F5344CB8AC3E}">
        <p14:creationId xmlns:p14="http://schemas.microsoft.com/office/powerpoint/2010/main" val="20415829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The Federal Reserve System - An Exposé  - June 13, 2009 - MSPTC</a:t>
            </a:r>
          </a:p>
        </p:txBody>
      </p:sp>
      <p:sp>
        <p:nvSpPr>
          <p:cNvPr id="9" name="Rectangle 6"/>
          <p:cNvSpPr>
            <a:spLocks noGrp="1" noChangeArrowheads="1"/>
          </p:cNvSpPr>
          <p:nvPr>
            <p:ph type="sldNum" sz="quarter" idx="12"/>
          </p:nvPr>
        </p:nvSpPr>
        <p:spPr>
          <a:ln/>
        </p:spPr>
        <p:txBody>
          <a:bodyPr/>
          <a:lstStyle>
            <a:lvl1pPr>
              <a:defRPr/>
            </a:lvl1pPr>
          </a:lstStyle>
          <a:p>
            <a:pPr>
              <a:defRPr/>
            </a:pPr>
            <a:fld id="{BFEE29EA-7ADD-463C-96D3-F54F8687306D}" type="slidenum">
              <a:rPr lang="en-US"/>
              <a:pPr>
                <a:defRPr/>
              </a:pPr>
              <a:t>‹#›</a:t>
            </a:fld>
            <a:endParaRPr lang="en-US" dirty="0"/>
          </a:p>
        </p:txBody>
      </p:sp>
    </p:spTree>
    <p:extLst>
      <p:ext uri="{BB962C8B-B14F-4D97-AF65-F5344CB8AC3E}">
        <p14:creationId xmlns:p14="http://schemas.microsoft.com/office/powerpoint/2010/main" val="11961764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The Federal Reserve System - An Exposé  - June 13, 2009 - MSPTC</a:t>
            </a:r>
          </a:p>
        </p:txBody>
      </p:sp>
      <p:sp>
        <p:nvSpPr>
          <p:cNvPr id="5" name="Rectangle 6"/>
          <p:cNvSpPr>
            <a:spLocks noGrp="1" noChangeArrowheads="1"/>
          </p:cNvSpPr>
          <p:nvPr>
            <p:ph type="sldNum" sz="quarter" idx="12"/>
          </p:nvPr>
        </p:nvSpPr>
        <p:spPr>
          <a:ln/>
        </p:spPr>
        <p:txBody>
          <a:bodyPr/>
          <a:lstStyle>
            <a:lvl1pPr>
              <a:defRPr/>
            </a:lvl1pPr>
          </a:lstStyle>
          <a:p>
            <a:pPr>
              <a:defRPr/>
            </a:pPr>
            <a:fld id="{5933878C-3C49-4D04-9E88-87E2EDF65885}" type="slidenum">
              <a:rPr lang="en-US"/>
              <a:pPr>
                <a:defRPr/>
              </a:pPr>
              <a:t>‹#›</a:t>
            </a:fld>
            <a:endParaRPr lang="en-US" dirty="0"/>
          </a:p>
        </p:txBody>
      </p:sp>
    </p:spTree>
    <p:extLst>
      <p:ext uri="{BB962C8B-B14F-4D97-AF65-F5344CB8AC3E}">
        <p14:creationId xmlns:p14="http://schemas.microsoft.com/office/powerpoint/2010/main" val="277467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The Federal Reserve System - An Exposé  - June 13, 2009 - MSPTC</a:t>
            </a:r>
          </a:p>
        </p:txBody>
      </p:sp>
      <p:sp>
        <p:nvSpPr>
          <p:cNvPr id="4" name="Rectangle 6"/>
          <p:cNvSpPr>
            <a:spLocks noGrp="1" noChangeArrowheads="1"/>
          </p:cNvSpPr>
          <p:nvPr>
            <p:ph type="sldNum" sz="quarter" idx="12"/>
          </p:nvPr>
        </p:nvSpPr>
        <p:spPr>
          <a:ln/>
        </p:spPr>
        <p:txBody>
          <a:bodyPr/>
          <a:lstStyle>
            <a:lvl1pPr>
              <a:defRPr/>
            </a:lvl1pPr>
          </a:lstStyle>
          <a:p>
            <a:pPr>
              <a:defRPr/>
            </a:pPr>
            <a:fld id="{55FA66C4-8118-468C-8FA2-FEAC3837EA2E}" type="slidenum">
              <a:rPr lang="en-US"/>
              <a:pPr>
                <a:defRPr/>
              </a:pPr>
              <a:t>‹#›</a:t>
            </a:fld>
            <a:endParaRPr lang="en-US" dirty="0"/>
          </a:p>
        </p:txBody>
      </p:sp>
    </p:spTree>
    <p:extLst>
      <p:ext uri="{BB962C8B-B14F-4D97-AF65-F5344CB8AC3E}">
        <p14:creationId xmlns:p14="http://schemas.microsoft.com/office/powerpoint/2010/main" val="9383174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The Federal Reserve System - An Exposé  - June 13, 2009 - MSPTC</a:t>
            </a:r>
          </a:p>
        </p:txBody>
      </p:sp>
      <p:sp>
        <p:nvSpPr>
          <p:cNvPr id="7" name="Rectangle 6"/>
          <p:cNvSpPr>
            <a:spLocks noGrp="1" noChangeArrowheads="1"/>
          </p:cNvSpPr>
          <p:nvPr>
            <p:ph type="sldNum" sz="quarter" idx="12"/>
          </p:nvPr>
        </p:nvSpPr>
        <p:spPr>
          <a:ln/>
        </p:spPr>
        <p:txBody>
          <a:bodyPr/>
          <a:lstStyle>
            <a:lvl1pPr>
              <a:defRPr/>
            </a:lvl1pPr>
          </a:lstStyle>
          <a:p>
            <a:pPr>
              <a:defRPr/>
            </a:pPr>
            <a:fld id="{8E50A69A-D989-46EA-9579-FD06C98EFA43}" type="slidenum">
              <a:rPr lang="en-US"/>
              <a:pPr>
                <a:defRPr/>
              </a:pPr>
              <a:t>‹#›</a:t>
            </a:fld>
            <a:endParaRPr lang="en-US" dirty="0"/>
          </a:p>
        </p:txBody>
      </p:sp>
    </p:spTree>
    <p:extLst>
      <p:ext uri="{BB962C8B-B14F-4D97-AF65-F5344CB8AC3E}">
        <p14:creationId xmlns:p14="http://schemas.microsoft.com/office/powerpoint/2010/main" val="2223492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The Federal Reserve System - An Exposé  - June 13, 2009 - MSPTC</a:t>
            </a:r>
          </a:p>
        </p:txBody>
      </p:sp>
      <p:sp>
        <p:nvSpPr>
          <p:cNvPr id="7" name="Rectangle 6"/>
          <p:cNvSpPr>
            <a:spLocks noGrp="1" noChangeArrowheads="1"/>
          </p:cNvSpPr>
          <p:nvPr>
            <p:ph type="sldNum" sz="quarter" idx="12"/>
          </p:nvPr>
        </p:nvSpPr>
        <p:spPr>
          <a:ln/>
        </p:spPr>
        <p:txBody>
          <a:bodyPr/>
          <a:lstStyle>
            <a:lvl1pPr>
              <a:defRPr/>
            </a:lvl1pPr>
          </a:lstStyle>
          <a:p>
            <a:pPr>
              <a:defRPr/>
            </a:pPr>
            <a:fld id="{AF5777DB-0B5A-4397-B549-4C0BF29E015E}" type="slidenum">
              <a:rPr lang="en-US"/>
              <a:pPr>
                <a:defRPr/>
              </a:pPr>
              <a:t>‹#›</a:t>
            </a:fld>
            <a:endParaRPr lang="en-US" dirty="0"/>
          </a:p>
        </p:txBody>
      </p:sp>
    </p:spTree>
    <p:extLst>
      <p:ext uri="{BB962C8B-B14F-4D97-AF65-F5344CB8AC3E}">
        <p14:creationId xmlns:p14="http://schemas.microsoft.com/office/powerpoint/2010/main" val="17919791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2051"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r>
              <a:rPr lang="en-US"/>
              <a:t>The Federal Reserve System - An Exposé  - June 13, 2009 - MSPTC</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C6A2465C-90A8-45BF-BEC4-652B3D4C8C6A}"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5.jpeg"/><Relationship Id="rId2" Type="http://schemas.openxmlformats.org/officeDocument/2006/relationships/notesSlide" Target="../notesSlides/notesSlide31.xm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6.jpeg"/><Relationship Id="rId7" Type="http://schemas.openxmlformats.org/officeDocument/2006/relationships/image" Target="../media/image4.jpeg"/><Relationship Id="rId2" Type="http://schemas.openxmlformats.org/officeDocument/2006/relationships/notesSlide" Target="../notesSlides/notesSlide40.xml"/><Relationship Id="rId1" Type="http://schemas.openxmlformats.org/officeDocument/2006/relationships/slideLayout" Target="../slideLayouts/slideLayout2.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image" Target="../media/image7.jpeg"/></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notesSlide" Target="../notesSlides/notesSlide55.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0.emf"/><Relationship Id="rId4" Type="http://schemas.openxmlformats.org/officeDocument/2006/relationships/oleObject" Target="../embeddings/oleObject1.bin"/></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4" name="Title 1"/>
          <p:cNvSpPr>
            <a:spLocks noGrp="1"/>
          </p:cNvSpPr>
          <p:nvPr>
            <p:ph type="title"/>
          </p:nvPr>
        </p:nvSpPr>
        <p:spPr>
          <a:xfrm>
            <a:off x="304800" y="304800"/>
            <a:ext cx="8610600" cy="1219200"/>
          </a:xfrm>
        </p:spPr>
        <p:txBody>
          <a:bodyPr/>
          <a:lstStyle/>
          <a:p>
            <a:pPr eaLnBrk="1" hangingPunct="1"/>
            <a:r>
              <a:rPr lang="en-US" altLang="en-US" sz="4000" b="1" smtClean="0">
                <a:solidFill>
                  <a:schemeClr val="tx1"/>
                </a:solidFill>
                <a:latin typeface="Arial Narrow" pitchFamily="34" charset="0"/>
              </a:rPr>
              <a:t>The Federal Reserve System</a:t>
            </a:r>
            <a:br>
              <a:rPr lang="en-US" altLang="en-US" sz="4000" b="1" smtClean="0">
                <a:solidFill>
                  <a:schemeClr val="tx1"/>
                </a:solidFill>
                <a:latin typeface="Arial Narrow" pitchFamily="34" charset="0"/>
              </a:rPr>
            </a:br>
            <a:r>
              <a:rPr lang="en-US" altLang="en-US" sz="4000" b="1" smtClean="0">
                <a:solidFill>
                  <a:schemeClr val="tx1"/>
                </a:solidFill>
                <a:latin typeface="Arial Narrow" pitchFamily="34" charset="0"/>
              </a:rPr>
              <a:t> The Central Bank of the United States</a:t>
            </a:r>
          </a:p>
        </p:txBody>
      </p:sp>
      <p:sp>
        <p:nvSpPr>
          <p:cNvPr id="3075" name="Content Placeholder 2"/>
          <p:cNvSpPr>
            <a:spLocks noGrp="1"/>
          </p:cNvSpPr>
          <p:nvPr>
            <p:ph idx="1"/>
          </p:nvPr>
        </p:nvSpPr>
        <p:spPr>
          <a:xfrm>
            <a:off x="228600" y="1371600"/>
            <a:ext cx="8229600" cy="4495800"/>
          </a:xfrm>
        </p:spPr>
        <p:txBody>
          <a:bodyPr/>
          <a:lstStyle/>
          <a:p>
            <a:pPr algn="ctr" eaLnBrk="1" hangingPunct="1">
              <a:buFontTx/>
              <a:buNone/>
            </a:pPr>
            <a:endParaRPr lang="en-US" altLang="en-US" sz="3600" b="1" smtClean="0">
              <a:latin typeface="Arial Narrow" pitchFamily="34" charset="0"/>
            </a:endParaRPr>
          </a:p>
          <a:p>
            <a:pPr algn="ctr" eaLnBrk="1" hangingPunct="1">
              <a:buFontTx/>
              <a:buNone/>
            </a:pPr>
            <a:r>
              <a:rPr lang="en-US" altLang="en-US" sz="3600" smtClean="0">
                <a:latin typeface="Arial Narrow" pitchFamily="34" charset="0"/>
              </a:rPr>
              <a:t>It is not part of the Federal Government, has no reserves, and is not a system…</a:t>
            </a:r>
          </a:p>
          <a:p>
            <a:pPr algn="ctr" eaLnBrk="1" hangingPunct="1">
              <a:buFontTx/>
              <a:buNone/>
            </a:pPr>
            <a:endParaRPr lang="en-US" altLang="en-US" sz="4400" b="1" i="1" smtClean="0">
              <a:latin typeface="Arial Narrow" pitchFamily="34" charset="0"/>
            </a:endParaRPr>
          </a:p>
          <a:p>
            <a:pPr algn="ctr" eaLnBrk="1" hangingPunct="1">
              <a:buFontTx/>
              <a:buNone/>
            </a:pPr>
            <a:r>
              <a:rPr lang="en-US" altLang="en-US" sz="4400" b="1" i="1" smtClean="0">
                <a:latin typeface="Arial Narrow" pitchFamily="34" charset="0"/>
              </a:rPr>
              <a:t>Then, what is it?</a:t>
            </a:r>
          </a:p>
        </p:txBody>
      </p:sp>
      <p:sp>
        <p:nvSpPr>
          <p:cNvPr id="307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2694FE4-EED1-47F4-88DD-49ACB572E2F0}" type="slidenum">
              <a:rPr lang="en-US" altLang="en-US" smtClean="0"/>
              <a:pPr eaLnBrk="1" hangingPunct="1"/>
              <a:t>1</a:t>
            </a:fld>
            <a:endParaRPr lang="en-US" altLang="en-US" smtClean="0"/>
          </a:p>
        </p:txBody>
      </p:sp>
      <p:sp>
        <p:nvSpPr>
          <p:cNvPr id="3077" name="Footer Placeholder 4"/>
          <p:cNvSpPr>
            <a:spLocks noGrp="1"/>
          </p:cNvSpPr>
          <p:nvPr>
            <p:ph type="ftr" sz="quarter" idx="11"/>
          </p:nvPr>
        </p:nvSpPr>
        <p:spPr>
          <a:xfrm>
            <a:off x="228600" y="6245225"/>
            <a:ext cx="81534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0" name="Title 1"/>
          <p:cNvSpPr>
            <a:spLocks noGrp="1"/>
          </p:cNvSpPr>
          <p:nvPr>
            <p:ph type="title"/>
          </p:nvPr>
        </p:nvSpPr>
        <p:spPr>
          <a:xfrm>
            <a:off x="0" y="152400"/>
            <a:ext cx="9144000" cy="868363"/>
          </a:xfrm>
        </p:spPr>
        <p:txBody>
          <a:bodyPr/>
          <a:lstStyle/>
          <a:p>
            <a:pPr eaLnBrk="1" hangingPunct="1"/>
            <a:r>
              <a:rPr lang="en-US" altLang="en-US" sz="3600" smtClean="0"/>
              <a:t>Adversaries of Light Strategic Plan</a:t>
            </a:r>
            <a:endParaRPr lang="en-US" altLang="en-US" sz="3800" smtClean="0"/>
          </a:p>
        </p:txBody>
      </p:sp>
      <p:sp>
        <p:nvSpPr>
          <p:cNvPr id="12291" name="Content Placeholder 2"/>
          <p:cNvSpPr>
            <a:spLocks noGrp="1"/>
          </p:cNvSpPr>
          <p:nvPr>
            <p:ph idx="1"/>
          </p:nvPr>
        </p:nvSpPr>
        <p:spPr>
          <a:xfrm>
            <a:off x="228600" y="1219200"/>
            <a:ext cx="8763000" cy="4648200"/>
          </a:xfrm>
        </p:spPr>
        <p:txBody>
          <a:bodyPr/>
          <a:lstStyle/>
          <a:p>
            <a:pPr lvl="1" eaLnBrk="1" hangingPunct="1">
              <a:buFontTx/>
              <a:buNone/>
            </a:pPr>
            <a:r>
              <a:rPr lang="en-US" altLang="en-US" sz="3600" b="1" smtClean="0">
                <a:latin typeface="Arial Narrow" pitchFamily="34" charset="0"/>
              </a:rPr>
              <a:t>Vision</a:t>
            </a:r>
            <a:r>
              <a:rPr lang="en-US" altLang="en-US" sz="3600" smtClean="0">
                <a:latin typeface="Arial Narrow" pitchFamily="34" charset="0"/>
              </a:rPr>
              <a:t>: The State as God and all people as</a:t>
            </a:r>
          </a:p>
          <a:p>
            <a:pPr lvl="1" eaLnBrk="1" hangingPunct="1">
              <a:buFontTx/>
              <a:buNone/>
            </a:pPr>
            <a:r>
              <a:rPr lang="en-US" altLang="en-US" sz="3600" smtClean="0">
                <a:latin typeface="Arial Narrow" pitchFamily="34" charset="0"/>
              </a:rPr>
              <a:t>submissive servants and slaves to the Nephilim</a:t>
            </a:r>
          </a:p>
          <a:p>
            <a:pPr lvl="1" eaLnBrk="1" hangingPunct="1">
              <a:buFontTx/>
              <a:buNone/>
            </a:pPr>
            <a:r>
              <a:rPr lang="en-US" altLang="en-US" sz="3600" smtClean="0">
                <a:latin typeface="Arial Narrow" pitchFamily="34" charset="0"/>
              </a:rPr>
              <a:t>and the godless and the fallen angels. </a:t>
            </a:r>
            <a:r>
              <a:rPr lang="en-US" altLang="en-US" sz="2000" smtClean="0">
                <a:latin typeface="Arial Narrow" pitchFamily="34" charset="0"/>
              </a:rPr>
              <a:t>Helios, 1984</a:t>
            </a:r>
          </a:p>
          <a:p>
            <a:pPr lvl="1" eaLnBrk="1" hangingPunct="1">
              <a:buFontTx/>
              <a:buNone/>
            </a:pPr>
            <a:endParaRPr lang="en-US" altLang="en-US" sz="1800" b="1" smtClean="0">
              <a:latin typeface="Arial Narrow" pitchFamily="34" charset="0"/>
            </a:endParaRPr>
          </a:p>
          <a:p>
            <a:pPr lvl="1" eaLnBrk="1" hangingPunct="1">
              <a:buFontTx/>
              <a:buNone/>
            </a:pPr>
            <a:r>
              <a:rPr lang="en-US" altLang="en-US" sz="3600" b="1" smtClean="0">
                <a:latin typeface="Arial Narrow" pitchFamily="34" charset="0"/>
              </a:rPr>
              <a:t>Mission: </a:t>
            </a:r>
            <a:r>
              <a:rPr lang="en-US" altLang="en-US" sz="3600" smtClean="0">
                <a:latin typeface="Arial Narrow" pitchFamily="34" charset="0"/>
              </a:rPr>
              <a:t>To deny the Father/Mother God entrée</a:t>
            </a:r>
          </a:p>
          <a:p>
            <a:pPr lvl="1" eaLnBrk="1" hangingPunct="1">
              <a:buFontTx/>
              <a:buNone/>
            </a:pPr>
            <a:r>
              <a:rPr lang="en-US" altLang="en-US" sz="3600" smtClean="0">
                <a:latin typeface="Arial Narrow" pitchFamily="34" charset="0"/>
              </a:rPr>
              <a:t>into this world by the usurpation of the First and</a:t>
            </a:r>
          </a:p>
          <a:p>
            <a:pPr lvl="1" eaLnBrk="1" hangingPunct="1">
              <a:buFontTx/>
              <a:buNone/>
            </a:pPr>
            <a:r>
              <a:rPr lang="en-US" altLang="en-US" sz="3600" smtClean="0">
                <a:latin typeface="Arial Narrow" pitchFamily="34" charset="0"/>
              </a:rPr>
              <a:t>the Seventh Rays. </a:t>
            </a:r>
            <a:r>
              <a:rPr lang="en-US" altLang="en-US" sz="2000" smtClean="0">
                <a:latin typeface="Arial Narrow" pitchFamily="34" charset="0"/>
              </a:rPr>
              <a:t>Alpha, 1987</a:t>
            </a:r>
          </a:p>
        </p:txBody>
      </p:sp>
      <p:sp>
        <p:nvSpPr>
          <p:cNvPr id="1229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2EEC696-3B52-4051-BFCD-45D20604A96C}" type="slidenum">
              <a:rPr lang="en-US" altLang="en-US" smtClean="0"/>
              <a:pPr eaLnBrk="1" hangingPunct="1"/>
              <a:t>10</a:t>
            </a:fld>
            <a:endParaRPr lang="en-US" altLang="en-US" smtClean="0"/>
          </a:p>
        </p:txBody>
      </p:sp>
      <p:sp>
        <p:nvSpPr>
          <p:cNvPr id="12293" name="Footer Placeholder 4"/>
          <p:cNvSpPr>
            <a:spLocks noGrp="1"/>
          </p:cNvSpPr>
          <p:nvPr>
            <p:ph type="ftr" sz="quarter" idx="11"/>
          </p:nvPr>
        </p:nvSpPr>
        <p:spPr>
          <a:xfrm>
            <a:off x="762000" y="6245225"/>
            <a:ext cx="73914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4" name="Title 1"/>
          <p:cNvSpPr>
            <a:spLocks noGrp="1"/>
          </p:cNvSpPr>
          <p:nvPr>
            <p:ph type="title"/>
          </p:nvPr>
        </p:nvSpPr>
        <p:spPr>
          <a:xfrm>
            <a:off x="228600" y="274638"/>
            <a:ext cx="8382000" cy="792162"/>
          </a:xfrm>
        </p:spPr>
        <p:txBody>
          <a:bodyPr/>
          <a:lstStyle/>
          <a:p>
            <a:pPr eaLnBrk="1" hangingPunct="1"/>
            <a:r>
              <a:rPr lang="en-US" altLang="en-US" sz="4000" smtClean="0"/>
              <a:t>Adversaries of Light Strategic Plan</a:t>
            </a:r>
          </a:p>
        </p:txBody>
      </p:sp>
      <p:sp>
        <p:nvSpPr>
          <p:cNvPr id="13315" name="Content Placeholder 2"/>
          <p:cNvSpPr>
            <a:spLocks noGrp="1"/>
          </p:cNvSpPr>
          <p:nvPr>
            <p:ph idx="1"/>
          </p:nvPr>
        </p:nvSpPr>
        <p:spPr>
          <a:xfrm>
            <a:off x="381000" y="1447800"/>
            <a:ext cx="8229600" cy="4267200"/>
          </a:xfrm>
        </p:spPr>
        <p:txBody>
          <a:bodyPr/>
          <a:lstStyle/>
          <a:p>
            <a:pPr lvl="1" eaLnBrk="1" hangingPunct="1">
              <a:buFontTx/>
              <a:buNone/>
            </a:pPr>
            <a:r>
              <a:rPr lang="en-US" altLang="en-US" sz="3600" b="1" smtClean="0">
                <a:latin typeface="Arial Narrow" pitchFamily="34" charset="0"/>
              </a:rPr>
              <a:t>Objective:</a:t>
            </a:r>
            <a:r>
              <a:rPr lang="en-US" altLang="en-US" sz="2000" smtClean="0">
                <a:latin typeface="Arial Narrow" pitchFamily="34" charset="0"/>
              </a:rPr>
              <a:t> </a:t>
            </a:r>
            <a:r>
              <a:rPr lang="en-US" altLang="en-US" sz="3600" smtClean="0">
                <a:latin typeface="Arial Narrow" pitchFamily="34" charset="0"/>
              </a:rPr>
              <a:t>Exercise absolute control over the</a:t>
            </a:r>
          </a:p>
          <a:p>
            <a:pPr lvl="1" eaLnBrk="1" hangingPunct="1">
              <a:buFontTx/>
              <a:buNone/>
            </a:pPr>
            <a:r>
              <a:rPr lang="en-US" altLang="en-US" sz="3600" smtClean="0">
                <a:latin typeface="Arial Narrow" pitchFamily="34" charset="0"/>
              </a:rPr>
              <a:t>people.  </a:t>
            </a:r>
            <a:r>
              <a:rPr lang="en-US" altLang="en-US" sz="2000" smtClean="0">
                <a:latin typeface="Arial Narrow" pitchFamily="34" charset="0"/>
              </a:rPr>
              <a:t>Alpha, 1987</a:t>
            </a:r>
          </a:p>
          <a:p>
            <a:pPr lvl="1" eaLnBrk="1" hangingPunct="1">
              <a:buFontTx/>
              <a:buNone/>
            </a:pPr>
            <a:endParaRPr lang="en-US" altLang="en-US" sz="1800" b="1" smtClean="0">
              <a:latin typeface="Arial Narrow" pitchFamily="34" charset="0"/>
            </a:endParaRPr>
          </a:p>
          <a:p>
            <a:pPr lvl="1" eaLnBrk="1" hangingPunct="1">
              <a:buFontTx/>
              <a:buNone/>
            </a:pPr>
            <a:r>
              <a:rPr lang="en-US" altLang="en-US" sz="3600" b="1" smtClean="0">
                <a:latin typeface="Arial Narrow" pitchFamily="34" charset="0"/>
              </a:rPr>
              <a:t>Goal</a:t>
            </a:r>
            <a:r>
              <a:rPr lang="en-US" altLang="en-US" sz="3600" smtClean="0">
                <a:latin typeface="Arial Narrow" pitchFamily="34" charset="0"/>
              </a:rPr>
              <a:t>: Takeover or the overthrow of the</a:t>
            </a:r>
          </a:p>
          <a:p>
            <a:pPr lvl="1" eaLnBrk="1" hangingPunct="1">
              <a:buFontTx/>
              <a:buNone/>
            </a:pPr>
            <a:r>
              <a:rPr lang="en-US" altLang="en-US" sz="3600" smtClean="0">
                <a:latin typeface="Arial Narrow" pitchFamily="34" charset="0"/>
              </a:rPr>
              <a:t>governments of the nations established by</a:t>
            </a:r>
          </a:p>
          <a:p>
            <a:pPr lvl="1" eaLnBrk="1" hangingPunct="1">
              <a:buFontTx/>
              <a:buNone/>
            </a:pPr>
            <a:r>
              <a:rPr lang="en-US" altLang="en-US" sz="3600" smtClean="0">
                <a:latin typeface="Arial Narrow" pitchFamily="34" charset="0"/>
              </a:rPr>
              <a:t>Almighty God or the overthrow of the divine</a:t>
            </a:r>
          </a:p>
          <a:p>
            <a:pPr lvl="1" eaLnBrk="1" hangingPunct="1">
              <a:buFontTx/>
              <a:buNone/>
            </a:pPr>
            <a:r>
              <a:rPr lang="en-US" altLang="en-US" sz="3600" smtClean="0">
                <a:latin typeface="Arial Narrow" pitchFamily="34" charset="0"/>
              </a:rPr>
              <a:t>plan of the abundant Life. </a:t>
            </a:r>
            <a:r>
              <a:rPr lang="en-US" altLang="en-US" sz="2000" smtClean="0">
                <a:latin typeface="Arial Narrow" pitchFamily="34" charset="0"/>
              </a:rPr>
              <a:t>Helios 1984</a:t>
            </a:r>
          </a:p>
          <a:p>
            <a:pPr lvl="1" eaLnBrk="1" hangingPunct="1">
              <a:buFontTx/>
              <a:buNone/>
            </a:pPr>
            <a:endParaRPr lang="en-US" altLang="en-US" sz="1600" b="1" smtClean="0">
              <a:latin typeface="Arial Narrow" pitchFamily="34" charset="0"/>
            </a:endParaRPr>
          </a:p>
          <a:p>
            <a:pPr eaLnBrk="1" hangingPunct="1"/>
            <a:endParaRPr lang="en-US" altLang="en-US" smtClean="0"/>
          </a:p>
        </p:txBody>
      </p:sp>
      <p:sp>
        <p:nvSpPr>
          <p:cNvPr id="1331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9E7061C-8B35-41CF-A641-70A20AA4D191}" type="slidenum">
              <a:rPr lang="en-US" altLang="en-US" smtClean="0"/>
              <a:pPr eaLnBrk="1" hangingPunct="1"/>
              <a:t>11</a:t>
            </a:fld>
            <a:endParaRPr lang="en-US" altLang="en-US" smtClean="0"/>
          </a:p>
        </p:txBody>
      </p:sp>
      <p:sp>
        <p:nvSpPr>
          <p:cNvPr id="13317" name="Footer Placeholder 4"/>
          <p:cNvSpPr>
            <a:spLocks noGrp="1"/>
          </p:cNvSpPr>
          <p:nvPr>
            <p:ph type="ftr" sz="quarter" idx="11"/>
          </p:nvPr>
        </p:nvSpPr>
        <p:spPr>
          <a:xfrm>
            <a:off x="685800" y="6245225"/>
            <a:ext cx="7467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Title 1"/>
          <p:cNvSpPr>
            <a:spLocks noGrp="1"/>
          </p:cNvSpPr>
          <p:nvPr>
            <p:ph type="title"/>
          </p:nvPr>
        </p:nvSpPr>
        <p:spPr>
          <a:xfrm>
            <a:off x="0" y="0"/>
            <a:ext cx="8686800" cy="762000"/>
          </a:xfrm>
        </p:spPr>
        <p:txBody>
          <a:bodyPr/>
          <a:lstStyle/>
          <a:p>
            <a:pPr eaLnBrk="1" hangingPunct="1"/>
            <a:r>
              <a:rPr lang="en-US" altLang="en-US" sz="3600" smtClean="0"/>
              <a:t>Adversaries of Light Strategic Plan</a:t>
            </a:r>
            <a:endParaRPr lang="en-US" altLang="en-US" sz="3800" smtClean="0"/>
          </a:p>
        </p:txBody>
      </p:sp>
      <p:sp>
        <p:nvSpPr>
          <p:cNvPr id="14339" name="Content Placeholder 2"/>
          <p:cNvSpPr>
            <a:spLocks noGrp="1"/>
          </p:cNvSpPr>
          <p:nvPr>
            <p:ph idx="1"/>
          </p:nvPr>
        </p:nvSpPr>
        <p:spPr>
          <a:xfrm>
            <a:off x="304800" y="838200"/>
            <a:ext cx="8458200" cy="5410200"/>
          </a:xfrm>
        </p:spPr>
        <p:txBody>
          <a:bodyPr/>
          <a:lstStyle/>
          <a:p>
            <a:pPr eaLnBrk="1" hangingPunct="1">
              <a:buFontTx/>
              <a:buNone/>
            </a:pPr>
            <a:r>
              <a:rPr lang="en-US" altLang="en-US" b="1" smtClean="0">
                <a:latin typeface="Arial Narrow" pitchFamily="34" charset="0"/>
              </a:rPr>
              <a:t>Road Map/Implementation Plan</a:t>
            </a:r>
            <a:r>
              <a:rPr lang="en-US" altLang="en-US" smtClean="0">
                <a:latin typeface="Arial Narrow" pitchFamily="34" charset="0"/>
              </a:rPr>
              <a:t>:</a:t>
            </a:r>
          </a:p>
          <a:p>
            <a:pPr eaLnBrk="1" hangingPunct="1">
              <a:buFont typeface="Wingdings" pitchFamily="2" charset="2"/>
              <a:buChar char="Ø"/>
            </a:pPr>
            <a:r>
              <a:rPr lang="en-US" altLang="en-US" smtClean="0"/>
              <a:t>Perversions of the 12 lines of the Cosmic Clock. </a:t>
            </a:r>
            <a:r>
              <a:rPr lang="en-US" altLang="en-US" sz="1600" smtClean="0"/>
              <a:t>Detailed in decrees 6.02A, 6.04 series, 6.07, 7.11 series, and in the book “on Strategies of Light and Darkness” by Staff of Summit University.</a:t>
            </a:r>
          </a:p>
          <a:p>
            <a:pPr eaLnBrk="1" hangingPunct="1">
              <a:buFont typeface="Wingdings" pitchFamily="2" charset="2"/>
              <a:buChar char="Ø"/>
            </a:pPr>
            <a:r>
              <a:rPr lang="en-US" altLang="en-US" smtClean="0"/>
              <a:t>Perversions of the Four Quadrants. </a:t>
            </a:r>
            <a:r>
              <a:rPr lang="en-US" altLang="en-US" sz="1600" smtClean="0"/>
              <a:t>Detailed in decrees 7.00, 7.01, 7.02, and 7.31 series</a:t>
            </a:r>
          </a:p>
          <a:p>
            <a:pPr eaLnBrk="1" hangingPunct="1">
              <a:buFont typeface="Wingdings" pitchFamily="2" charset="2"/>
              <a:buChar char="Ø"/>
            </a:pPr>
            <a:r>
              <a:rPr lang="en-US" altLang="en-US" smtClean="0"/>
              <a:t>Perversions of the Four Beasts </a:t>
            </a:r>
          </a:p>
          <a:p>
            <a:pPr lvl="1" eaLnBrk="1" hangingPunct="1">
              <a:buFont typeface="Arial" charset="0"/>
              <a:buChar char="•"/>
            </a:pPr>
            <a:r>
              <a:rPr lang="en-US" altLang="en-US" smtClean="0"/>
              <a:t>The Lion – Father</a:t>
            </a:r>
          </a:p>
          <a:p>
            <a:pPr lvl="1" eaLnBrk="1" hangingPunct="1">
              <a:buFont typeface="Arial" charset="0"/>
              <a:buChar char="•"/>
            </a:pPr>
            <a:r>
              <a:rPr lang="en-US" altLang="en-US" smtClean="0"/>
              <a:t>The Man – Son/Christ</a:t>
            </a:r>
          </a:p>
          <a:p>
            <a:pPr lvl="1" eaLnBrk="1" hangingPunct="1">
              <a:buFont typeface="Arial" charset="0"/>
              <a:buChar char="•"/>
            </a:pPr>
            <a:r>
              <a:rPr lang="en-US" altLang="en-US" smtClean="0"/>
              <a:t>The Calf – Holy Spirit</a:t>
            </a:r>
          </a:p>
          <a:p>
            <a:pPr lvl="1" eaLnBrk="1" hangingPunct="1">
              <a:buFont typeface="Arial" charset="0"/>
              <a:buChar char="•"/>
            </a:pPr>
            <a:r>
              <a:rPr lang="en-US" altLang="en-US" smtClean="0"/>
              <a:t>The Flying Eagle – Mother </a:t>
            </a:r>
            <a:r>
              <a:rPr lang="en-US" altLang="en-US" sz="1600" smtClean="0"/>
              <a:t>Detailed in the Ritual of Exorcism</a:t>
            </a:r>
          </a:p>
        </p:txBody>
      </p:sp>
      <p:sp>
        <p:nvSpPr>
          <p:cNvPr id="1434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1C0126E-FE1B-4538-ACBF-2ED3F08EBCA0}" type="slidenum">
              <a:rPr lang="en-US" altLang="en-US" smtClean="0"/>
              <a:pPr eaLnBrk="1" hangingPunct="1"/>
              <a:t>12</a:t>
            </a:fld>
            <a:endParaRPr lang="en-US" altLang="en-US" smtClean="0"/>
          </a:p>
        </p:txBody>
      </p:sp>
      <p:sp>
        <p:nvSpPr>
          <p:cNvPr id="14341" name="Footer Placeholder 4"/>
          <p:cNvSpPr>
            <a:spLocks noGrp="1"/>
          </p:cNvSpPr>
          <p:nvPr>
            <p:ph type="ftr" sz="quarter" idx="11"/>
          </p:nvPr>
        </p:nvSpPr>
        <p:spPr>
          <a:xfrm>
            <a:off x="762000" y="6245225"/>
            <a:ext cx="7467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228600"/>
            <a:ext cx="8686800" cy="868363"/>
          </a:xfrm>
        </p:spPr>
        <p:txBody>
          <a:bodyPr/>
          <a:lstStyle/>
          <a:p>
            <a:pPr eaLnBrk="1" hangingPunct="1"/>
            <a:r>
              <a:rPr lang="en-US" altLang="en-US" smtClean="0"/>
              <a:t>One Vision, Many Missions</a:t>
            </a:r>
          </a:p>
        </p:txBody>
      </p:sp>
      <p:sp>
        <p:nvSpPr>
          <p:cNvPr id="15363" name="Content Placeholder 2"/>
          <p:cNvSpPr>
            <a:spLocks noGrp="1"/>
          </p:cNvSpPr>
          <p:nvPr>
            <p:ph idx="1"/>
          </p:nvPr>
        </p:nvSpPr>
        <p:spPr>
          <a:xfrm>
            <a:off x="304800" y="1524000"/>
            <a:ext cx="8458200" cy="4038600"/>
          </a:xfrm>
        </p:spPr>
        <p:txBody>
          <a:bodyPr/>
          <a:lstStyle/>
          <a:p>
            <a:pPr eaLnBrk="1" hangingPunct="1">
              <a:buFontTx/>
              <a:buNone/>
            </a:pPr>
            <a:r>
              <a:rPr lang="en-US" altLang="en-US" sz="4000" smtClean="0">
                <a:latin typeface="Arial Narrow" pitchFamily="34" charset="0"/>
              </a:rPr>
              <a:t> 	</a:t>
            </a:r>
            <a:r>
              <a:rPr lang="en-US" altLang="en-US" sz="3600" smtClean="0">
                <a:latin typeface="Arial Narrow" pitchFamily="34" charset="0"/>
              </a:rPr>
              <a:t>Just as our Church has one Vision and each Teaching Center a Mission for that chakra or area, so do the Adversaries of Light have one Vision and separate Missions for every area they seek to conquer.</a:t>
            </a:r>
          </a:p>
        </p:txBody>
      </p:sp>
      <p:sp>
        <p:nvSpPr>
          <p:cNvPr id="1536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BA48768-A9C2-49E6-96B3-0C2C48E24FD8}" type="slidenum">
              <a:rPr lang="en-US" altLang="en-US" smtClean="0"/>
              <a:pPr eaLnBrk="1" hangingPunct="1"/>
              <a:t>13</a:t>
            </a:fld>
            <a:endParaRPr lang="en-US" altLang="en-US" smtClean="0"/>
          </a:p>
        </p:txBody>
      </p:sp>
      <p:sp>
        <p:nvSpPr>
          <p:cNvPr id="15365" name="Footer Placeholder 4"/>
          <p:cNvSpPr>
            <a:spLocks noGrp="1"/>
          </p:cNvSpPr>
          <p:nvPr>
            <p:ph type="ftr" sz="quarter" idx="11"/>
          </p:nvPr>
        </p:nvSpPr>
        <p:spPr>
          <a:xfrm>
            <a:off x="685800" y="6245225"/>
            <a:ext cx="75438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Title 1"/>
          <p:cNvSpPr>
            <a:spLocks noGrp="1"/>
          </p:cNvSpPr>
          <p:nvPr>
            <p:ph type="title"/>
          </p:nvPr>
        </p:nvSpPr>
        <p:spPr>
          <a:xfrm>
            <a:off x="304800" y="228600"/>
            <a:ext cx="8458200" cy="533400"/>
          </a:xfrm>
        </p:spPr>
        <p:txBody>
          <a:bodyPr/>
          <a:lstStyle/>
          <a:p>
            <a:pPr eaLnBrk="1" hangingPunct="1"/>
            <a:r>
              <a:rPr lang="en-US" altLang="en-US" smtClean="0"/>
              <a:t>Federal Reserve Strategic Plan </a:t>
            </a:r>
          </a:p>
        </p:txBody>
      </p:sp>
      <p:sp>
        <p:nvSpPr>
          <p:cNvPr id="16387" name="Content Placeholder 2"/>
          <p:cNvSpPr>
            <a:spLocks noGrp="1"/>
          </p:cNvSpPr>
          <p:nvPr>
            <p:ph idx="1"/>
          </p:nvPr>
        </p:nvSpPr>
        <p:spPr>
          <a:xfrm>
            <a:off x="152400" y="914400"/>
            <a:ext cx="8991600" cy="5257800"/>
          </a:xfrm>
        </p:spPr>
        <p:txBody>
          <a:bodyPr/>
          <a:lstStyle/>
          <a:p>
            <a:pPr marL="342900" lvl="1" indent="-342900" eaLnBrk="1" hangingPunct="1">
              <a:buFontTx/>
              <a:buNone/>
            </a:pPr>
            <a:r>
              <a:rPr lang="en-US" altLang="en-US" sz="3200" b="1" smtClean="0">
                <a:latin typeface="Arial Narrow" pitchFamily="34" charset="0"/>
              </a:rPr>
              <a:t>Vision</a:t>
            </a:r>
            <a:r>
              <a:rPr lang="en-US" altLang="en-US" sz="3200" smtClean="0">
                <a:latin typeface="Arial Narrow" pitchFamily="34" charset="0"/>
              </a:rPr>
              <a:t>: The State as God and all people as submissive</a:t>
            </a:r>
          </a:p>
          <a:p>
            <a:pPr marL="342900" lvl="1" indent="-342900" eaLnBrk="1" hangingPunct="1">
              <a:buFontTx/>
              <a:buNone/>
            </a:pPr>
            <a:r>
              <a:rPr lang="en-US" altLang="en-US" sz="3200" smtClean="0">
                <a:latin typeface="Arial Narrow" pitchFamily="34" charset="0"/>
              </a:rPr>
              <a:t>servants and slaves to the Nephilim and the godless and</a:t>
            </a:r>
          </a:p>
          <a:p>
            <a:pPr marL="342900" lvl="1" indent="-342900" eaLnBrk="1" hangingPunct="1">
              <a:buFontTx/>
              <a:buNone/>
            </a:pPr>
            <a:r>
              <a:rPr lang="en-US" altLang="en-US" sz="3200" smtClean="0">
                <a:latin typeface="Arial Narrow" pitchFamily="34" charset="0"/>
              </a:rPr>
              <a:t>the fallen angels. 	</a:t>
            </a:r>
            <a:r>
              <a:rPr lang="en-US" altLang="en-US" sz="2000" smtClean="0">
                <a:latin typeface="Arial Narrow" pitchFamily="34" charset="0"/>
              </a:rPr>
              <a:t>Helios, 1984</a:t>
            </a:r>
          </a:p>
          <a:p>
            <a:pPr marL="342900" lvl="1" indent="-342900" eaLnBrk="1" hangingPunct="1">
              <a:buFontTx/>
              <a:buNone/>
            </a:pPr>
            <a:endParaRPr lang="en-US" altLang="en-US" sz="1200" smtClean="0"/>
          </a:p>
          <a:p>
            <a:pPr eaLnBrk="1" hangingPunct="1">
              <a:buFontTx/>
              <a:buNone/>
            </a:pPr>
            <a:r>
              <a:rPr lang="en-US" altLang="en-US" b="1" smtClean="0">
                <a:latin typeface="Arial Narrow" pitchFamily="34" charset="0"/>
              </a:rPr>
              <a:t>Mission: </a:t>
            </a:r>
            <a:r>
              <a:rPr lang="en-US" altLang="en-US" smtClean="0">
                <a:latin typeface="Arial Narrow" pitchFamily="34" charset="0"/>
              </a:rPr>
              <a:t>Overthrow of the divine plan of the abundant life</a:t>
            </a:r>
            <a:r>
              <a:rPr lang="en-US" altLang="en-US" sz="1800" smtClean="0">
                <a:latin typeface="Arial Narrow" pitchFamily="34" charset="0"/>
              </a:rPr>
              <a:t>	                                   </a:t>
            </a:r>
            <a:r>
              <a:rPr lang="en-US" altLang="en-US" sz="2000" smtClean="0">
                <a:latin typeface="Arial Narrow" pitchFamily="34" charset="0"/>
              </a:rPr>
              <a:t>Helios, 1984</a:t>
            </a:r>
            <a:endParaRPr lang="en-US" altLang="en-US" sz="2000" b="1" smtClean="0">
              <a:latin typeface="Arial Narrow" pitchFamily="34" charset="0"/>
            </a:endParaRPr>
          </a:p>
          <a:p>
            <a:pPr eaLnBrk="1" hangingPunct="1">
              <a:buFontTx/>
              <a:buNone/>
            </a:pPr>
            <a:r>
              <a:rPr lang="en-US" altLang="en-US" b="1" smtClean="0">
                <a:latin typeface="Arial Narrow" pitchFamily="34" charset="0"/>
              </a:rPr>
              <a:t>Objective/Goal: </a:t>
            </a:r>
            <a:r>
              <a:rPr lang="en-US" altLang="en-US" smtClean="0">
                <a:latin typeface="Arial Narrow" pitchFamily="34" charset="0"/>
              </a:rPr>
              <a:t>Position themselves in the economies</a:t>
            </a:r>
          </a:p>
          <a:p>
            <a:pPr eaLnBrk="1" hangingPunct="1">
              <a:buFontTx/>
              <a:buNone/>
            </a:pPr>
            <a:r>
              <a:rPr lang="en-US" altLang="en-US" smtClean="0">
                <a:latin typeface="Arial Narrow" pitchFamily="34" charset="0"/>
              </a:rPr>
              <a:t>and the governments of the nations.	</a:t>
            </a:r>
            <a:r>
              <a:rPr lang="en-US" altLang="en-US" sz="2000" smtClean="0">
                <a:latin typeface="Arial Narrow" pitchFamily="34" charset="0"/>
              </a:rPr>
              <a:t>Alpha, 1987</a:t>
            </a:r>
          </a:p>
          <a:p>
            <a:pPr eaLnBrk="1" hangingPunct="1">
              <a:buFontTx/>
              <a:buNone/>
            </a:pPr>
            <a:endParaRPr lang="en-US" altLang="en-US" sz="1200" b="1" smtClean="0">
              <a:latin typeface="Arial Narrow" pitchFamily="34" charset="0"/>
            </a:endParaRPr>
          </a:p>
          <a:p>
            <a:pPr eaLnBrk="1" hangingPunct="1">
              <a:buFontTx/>
              <a:buNone/>
            </a:pPr>
            <a:r>
              <a:rPr lang="en-US" altLang="en-US" b="1" smtClean="0">
                <a:latin typeface="Arial Narrow" pitchFamily="34" charset="0"/>
              </a:rPr>
              <a:t>Road Map: </a:t>
            </a:r>
            <a:r>
              <a:rPr lang="en-US" altLang="en-US" smtClean="0">
                <a:latin typeface="Arial Narrow" pitchFamily="34" charset="0"/>
              </a:rPr>
              <a:t>Infiltrate the government, create economic</a:t>
            </a:r>
          </a:p>
          <a:p>
            <a:pPr eaLnBrk="1" hangingPunct="1">
              <a:buFontTx/>
              <a:buNone/>
            </a:pPr>
            <a:r>
              <a:rPr lang="en-US" altLang="en-US" smtClean="0">
                <a:latin typeface="Arial Narrow" pitchFamily="34" charset="0"/>
              </a:rPr>
              <a:t>crises, propose solutions, convince the public, legalize it.</a:t>
            </a:r>
          </a:p>
          <a:p>
            <a:pPr eaLnBrk="1" hangingPunct="1"/>
            <a:endParaRPr lang="en-US" altLang="en-US" smtClean="0"/>
          </a:p>
          <a:p>
            <a:pPr eaLnBrk="1" hangingPunct="1"/>
            <a:endParaRPr lang="en-US" altLang="en-US" smtClean="0"/>
          </a:p>
          <a:p>
            <a:pPr eaLnBrk="1" hangingPunct="1"/>
            <a:endParaRPr lang="en-US" altLang="en-US" smtClean="0"/>
          </a:p>
          <a:p>
            <a:pPr eaLnBrk="1" hangingPunct="1"/>
            <a:endParaRPr lang="en-US" altLang="en-US" smtClean="0"/>
          </a:p>
          <a:p>
            <a:pPr eaLnBrk="1" hangingPunct="1"/>
            <a:endParaRPr lang="en-US" altLang="en-US" smtClean="0"/>
          </a:p>
        </p:txBody>
      </p:sp>
      <p:sp>
        <p:nvSpPr>
          <p:cNvPr id="1638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072E193-6C4C-465A-AE37-48791464C752}" type="slidenum">
              <a:rPr lang="en-US" altLang="en-US" smtClean="0"/>
              <a:pPr eaLnBrk="1" hangingPunct="1"/>
              <a:t>14</a:t>
            </a:fld>
            <a:endParaRPr lang="en-US" altLang="en-US" smtClean="0"/>
          </a:p>
        </p:txBody>
      </p:sp>
      <p:sp>
        <p:nvSpPr>
          <p:cNvPr id="16389" name="Footer Placeholder 4"/>
          <p:cNvSpPr>
            <a:spLocks noGrp="1"/>
          </p:cNvSpPr>
          <p:nvPr>
            <p:ph type="ftr" sz="quarter" idx="11"/>
          </p:nvPr>
        </p:nvSpPr>
        <p:spPr>
          <a:xfrm>
            <a:off x="533400" y="6245225"/>
            <a:ext cx="76962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Title 1"/>
          <p:cNvSpPr>
            <a:spLocks noGrp="1"/>
          </p:cNvSpPr>
          <p:nvPr>
            <p:ph type="title"/>
          </p:nvPr>
        </p:nvSpPr>
        <p:spPr>
          <a:xfrm>
            <a:off x="0" y="228600"/>
            <a:ext cx="9144000" cy="990600"/>
          </a:xfrm>
        </p:spPr>
        <p:txBody>
          <a:bodyPr/>
          <a:lstStyle/>
          <a:p>
            <a:pPr eaLnBrk="1" hangingPunct="1"/>
            <a:r>
              <a:rPr lang="en-US" altLang="en-US" smtClean="0"/>
              <a:t>A Central Bank - First Attempt </a:t>
            </a:r>
          </a:p>
        </p:txBody>
      </p:sp>
      <p:sp>
        <p:nvSpPr>
          <p:cNvPr id="17411" name="Content Placeholder 2"/>
          <p:cNvSpPr>
            <a:spLocks noGrp="1"/>
          </p:cNvSpPr>
          <p:nvPr>
            <p:ph idx="1"/>
          </p:nvPr>
        </p:nvSpPr>
        <p:spPr>
          <a:xfrm>
            <a:off x="228600" y="1219200"/>
            <a:ext cx="8610600" cy="4953000"/>
          </a:xfrm>
        </p:spPr>
        <p:txBody>
          <a:bodyPr/>
          <a:lstStyle/>
          <a:p>
            <a:pPr>
              <a:buFont typeface="Wingdings" pitchFamily="2" charset="2"/>
              <a:buNone/>
            </a:pPr>
            <a:r>
              <a:rPr lang="en-US" altLang="en-US" sz="3400" smtClean="0">
                <a:latin typeface="Arial Narrow" pitchFamily="34" charset="0"/>
              </a:rPr>
              <a:t>	1791 - Secretary of the Treasury Alexander Hamilton advocated the creation of a central bank, </a:t>
            </a:r>
          </a:p>
          <a:p>
            <a:pPr>
              <a:buFont typeface="Wingdings" pitchFamily="2" charset="2"/>
              <a:buNone/>
            </a:pPr>
            <a:r>
              <a:rPr lang="en-US" altLang="en-US" sz="3400" smtClean="0">
                <a:latin typeface="Arial Narrow" pitchFamily="34" charset="0"/>
              </a:rPr>
              <a:t>	Secretary of State Thomas Jefferson strongly disagreed arguing that the Constitution did not specifically empower the Congress to create a central bank. Hamilton responded that Congress could create just such a bank under the constitutional clause giving it all powers "necessary and proper”. Hamilton won.</a:t>
            </a:r>
            <a:r>
              <a:rPr lang="en-US" altLang="en-US" sz="3000" smtClean="0">
                <a:latin typeface="Arial Narrow" pitchFamily="34" charset="0"/>
              </a:rPr>
              <a:t>  </a:t>
            </a:r>
            <a:r>
              <a:rPr lang="en-US" altLang="en-US" sz="1800" i="1" smtClean="0">
                <a:latin typeface="Arial Narrow" pitchFamily="34" charset="0"/>
              </a:rPr>
              <a:t>Federal Reserve Bank of Boston, 1999</a:t>
            </a:r>
          </a:p>
          <a:p>
            <a:pPr>
              <a:buFont typeface="Wingdings" pitchFamily="2" charset="2"/>
              <a:buChar char="Ø"/>
            </a:pPr>
            <a:endParaRPr lang="en-US" altLang="en-US" sz="3000" smtClean="0">
              <a:latin typeface="Arial Narrow" pitchFamily="34" charset="0"/>
            </a:endParaRPr>
          </a:p>
          <a:p>
            <a:pPr>
              <a:buFontTx/>
              <a:buNone/>
            </a:pPr>
            <a:endParaRPr lang="en-US" altLang="en-US" sz="3000" smtClean="0">
              <a:latin typeface="Arial Narrow" pitchFamily="34" charset="0"/>
            </a:endParaRPr>
          </a:p>
        </p:txBody>
      </p:sp>
      <p:sp>
        <p:nvSpPr>
          <p:cNvPr id="1741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91247B8-641A-443E-AA8F-690E83889FE0}" type="slidenum">
              <a:rPr lang="en-US" altLang="en-US" smtClean="0"/>
              <a:pPr eaLnBrk="1" hangingPunct="1"/>
              <a:t>15</a:t>
            </a:fld>
            <a:endParaRPr lang="en-US" altLang="en-US" smtClean="0"/>
          </a:p>
        </p:txBody>
      </p:sp>
      <p:sp>
        <p:nvSpPr>
          <p:cNvPr id="17413" name="Footer Placeholder 4"/>
          <p:cNvSpPr>
            <a:spLocks noGrp="1"/>
          </p:cNvSpPr>
          <p:nvPr>
            <p:ph type="ftr" sz="quarter" idx="11"/>
          </p:nvPr>
        </p:nvSpPr>
        <p:spPr>
          <a:xfrm>
            <a:off x="685800" y="6245225"/>
            <a:ext cx="7620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Title 1"/>
          <p:cNvSpPr>
            <a:spLocks noGrp="1"/>
          </p:cNvSpPr>
          <p:nvPr>
            <p:ph type="title"/>
          </p:nvPr>
        </p:nvSpPr>
        <p:spPr>
          <a:xfrm>
            <a:off x="304800" y="152400"/>
            <a:ext cx="8534400" cy="868363"/>
          </a:xfrm>
        </p:spPr>
        <p:txBody>
          <a:bodyPr/>
          <a:lstStyle/>
          <a:p>
            <a:pPr eaLnBrk="1" hangingPunct="1"/>
            <a:r>
              <a:rPr lang="en-US" altLang="en-US" b="1" smtClean="0">
                <a:latin typeface="Arial Narrow" pitchFamily="34" charset="0"/>
              </a:rPr>
              <a:t> </a:t>
            </a:r>
            <a:r>
              <a:rPr lang="en-US" altLang="en-US" smtClean="0"/>
              <a:t>A Central Bank - First Attempt</a:t>
            </a:r>
          </a:p>
        </p:txBody>
      </p:sp>
      <p:sp>
        <p:nvSpPr>
          <p:cNvPr id="18435" name="Content Placeholder 2"/>
          <p:cNvSpPr>
            <a:spLocks noGrp="1"/>
          </p:cNvSpPr>
          <p:nvPr>
            <p:ph idx="1"/>
          </p:nvPr>
        </p:nvSpPr>
        <p:spPr>
          <a:xfrm>
            <a:off x="228600" y="1066800"/>
            <a:ext cx="8915400" cy="5105400"/>
          </a:xfrm>
        </p:spPr>
        <p:txBody>
          <a:bodyPr/>
          <a:lstStyle/>
          <a:p>
            <a:pPr>
              <a:buFontTx/>
              <a:buNone/>
            </a:pPr>
            <a:r>
              <a:rPr lang="en-US" altLang="en-US" sz="3600" smtClean="0">
                <a:latin typeface="Arial Narrow" pitchFamily="34" charset="0"/>
              </a:rPr>
              <a:t>The First Bank of the United States: </a:t>
            </a:r>
          </a:p>
          <a:p>
            <a:pPr>
              <a:buFont typeface="Wingdings" pitchFamily="2" charset="2"/>
              <a:buChar char="Ø"/>
            </a:pPr>
            <a:r>
              <a:rPr lang="en-US" altLang="en-US" sz="3400" smtClean="0">
                <a:latin typeface="Arial Narrow" pitchFamily="34" charset="0"/>
              </a:rPr>
              <a:t>$10 million capital stock</a:t>
            </a:r>
          </a:p>
          <a:p>
            <a:pPr>
              <a:buFont typeface="Wingdings" pitchFamily="2" charset="2"/>
              <a:buChar char="Ø"/>
            </a:pPr>
            <a:r>
              <a:rPr lang="en-US" altLang="en-US" sz="3400" smtClean="0">
                <a:latin typeface="Arial Narrow" pitchFamily="34" charset="0"/>
              </a:rPr>
              <a:t>$2 million owned by Federal government </a:t>
            </a:r>
          </a:p>
          <a:p>
            <a:pPr>
              <a:buFont typeface="Wingdings" pitchFamily="2" charset="2"/>
              <a:buChar char="Ø"/>
            </a:pPr>
            <a:r>
              <a:rPr lang="en-US" altLang="en-US" sz="3400" smtClean="0">
                <a:latin typeface="Arial Narrow" pitchFamily="34" charset="0"/>
              </a:rPr>
              <a:t>$8 million owned by private individuals </a:t>
            </a:r>
          </a:p>
          <a:p>
            <a:pPr>
              <a:buFont typeface="Wingdings" pitchFamily="2" charset="2"/>
              <a:buChar char="Ø"/>
            </a:pPr>
            <a:r>
              <a:rPr lang="en-US" altLang="en-US" sz="3400" smtClean="0">
                <a:latin typeface="Arial Narrow" pitchFamily="34" charset="0"/>
              </a:rPr>
              <a:t>Five directors appointed by the government, </a:t>
            </a:r>
          </a:p>
          <a:p>
            <a:pPr>
              <a:buFont typeface="Wingdings" pitchFamily="2" charset="2"/>
              <a:buChar char="Ø"/>
            </a:pPr>
            <a:r>
              <a:rPr lang="en-US" altLang="en-US" sz="3400" smtClean="0">
                <a:latin typeface="Arial Narrow" pitchFamily="34" charset="0"/>
              </a:rPr>
              <a:t>Twenty chosen by private investors in the bank</a:t>
            </a:r>
          </a:p>
          <a:p>
            <a:pPr>
              <a:buFont typeface="Wingdings" pitchFamily="2" charset="2"/>
              <a:buChar char="Ø"/>
            </a:pPr>
            <a:r>
              <a:rPr lang="en-US" altLang="en-US" sz="3400" smtClean="0">
                <a:latin typeface="Arial Narrow" pitchFamily="34" charset="0"/>
              </a:rPr>
              <a:t>20-year charter that failed a re-charter vote in 1811 by one vote in the House and one vote in the Senate</a:t>
            </a:r>
          </a:p>
        </p:txBody>
      </p:sp>
      <p:sp>
        <p:nvSpPr>
          <p:cNvPr id="1843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2877FB4-AC39-46C4-BE40-6CEC3DB161E6}" type="slidenum">
              <a:rPr lang="en-US" altLang="en-US" smtClean="0"/>
              <a:pPr eaLnBrk="1" hangingPunct="1"/>
              <a:t>16</a:t>
            </a:fld>
            <a:endParaRPr lang="en-US" altLang="en-US" smtClean="0"/>
          </a:p>
        </p:txBody>
      </p:sp>
      <p:sp>
        <p:nvSpPr>
          <p:cNvPr id="18437" name="Footer Placeholder 4"/>
          <p:cNvSpPr>
            <a:spLocks noGrp="1"/>
          </p:cNvSpPr>
          <p:nvPr>
            <p:ph type="ftr" sz="quarter" idx="11"/>
          </p:nvPr>
        </p:nvSpPr>
        <p:spPr>
          <a:xfrm>
            <a:off x="533400" y="6245225"/>
            <a:ext cx="76962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58" name="Title 1"/>
          <p:cNvSpPr>
            <a:spLocks noGrp="1"/>
          </p:cNvSpPr>
          <p:nvPr>
            <p:ph type="title"/>
          </p:nvPr>
        </p:nvSpPr>
        <p:spPr>
          <a:xfrm>
            <a:off x="228600" y="228600"/>
            <a:ext cx="8610600" cy="685800"/>
          </a:xfrm>
        </p:spPr>
        <p:txBody>
          <a:bodyPr/>
          <a:lstStyle/>
          <a:p>
            <a:pPr eaLnBrk="1" hangingPunct="1"/>
            <a:r>
              <a:rPr lang="en-US" altLang="en-US" sz="4200" smtClean="0"/>
              <a:t>A Central Bank - Second Attempt</a:t>
            </a:r>
          </a:p>
        </p:txBody>
      </p:sp>
      <p:sp>
        <p:nvSpPr>
          <p:cNvPr id="19459" name="Content Placeholder 2"/>
          <p:cNvSpPr>
            <a:spLocks noGrp="1"/>
          </p:cNvSpPr>
          <p:nvPr>
            <p:ph idx="1"/>
          </p:nvPr>
        </p:nvSpPr>
        <p:spPr>
          <a:xfrm>
            <a:off x="228600" y="990600"/>
            <a:ext cx="8686800" cy="5257800"/>
          </a:xfrm>
        </p:spPr>
        <p:txBody>
          <a:bodyPr/>
          <a:lstStyle/>
          <a:p>
            <a:pPr>
              <a:buFontTx/>
              <a:buNone/>
            </a:pPr>
            <a:r>
              <a:rPr lang="en-US" altLang="en-US" sz="3400" smtClean="0">
                <a:latin typeface="Arial Narrow" pitchFamily="34" charset="0"/>
              </a:rPr>
              <a:t>1816 - Henry Clay, Speaker of the House, opposed</a:t>
            </a:r>
          </a:p>
          <a:p>
            <a:pPr>
              <a:buFontTx/>
              <a:buNone/>
            </a:pPr>
            <a:r>
              <a:rPr lang="en-US" altLang="en-US" sz="3400" smtClean="0">
                <a:latin typeface="Arial Narrow" pitchFamily="34" charset="0"/>
              </a:rPr>
              <a:t>re-charter of the first bank in 1811 on the grounds</a:t>
            </a:r>
          </a:p>
          <a:p>
            <a:pPr>
              <a:buFontTx/>
              <a:buNone/>
            </a:pPr>
            <a:r>
              <a:rPr lang="en-US" altLang="en-US" sz="3400" smtClean="0">
                <a:latin typeface="Arial Narrow" pitchFamily="34" charset="0"/>
              </a:rPr>
              <a:t>that Congress had no right to charter such an</a:t>
            </a:r>
          </a:p>
          <a:p>
            <a:pPr>
              <a:buFontTx/>
              <a:buNone/>
            </a:pPr>
            <a:r>
              <a:rPr lang="en-US" altLang="en-US" sz="3400" smtClean="0">
                <a:latin typeface="Arial Narrow" pitchFamily="34" charset="0"/>
              </a:rPr>
              <a:t>institution. “The force of circumstance and the lights</a:t>
            </a:r>
          </a:p>
          <a:p>
            <a:pPr>
              <a:buFontTx/>
              <a:buNone/>
            </a:pPr>
            <a:r>
              <a:rPr lang="en-US" altLang="en-US" sz="3400" smtClean="0">
                <a:latin typeface="Arial Narrow" pitchFamily="34" charset="0"/>
              </a:rPr>
              <a:t>of experience,” [war of 1812] persuaded him that</a:t>
            </a:r>
          </a:p>
          <a:p>
            <a:pPr>
              <a:buFontTx/>
              <a:buNone/>
            </a:pPr>
            <a:r>
              <a:rPr lang="en-US" altLang="en-US" sz="3400" smtClean="0">
                <a:latin typeface="Arial Narrow" pitchFamily="34" charset="0"/>
              </a:rPr>
              <a:t>Congress did have this power. Others felt the same,</a:t>
            </a:r>
          </a:p>
          <a:p>
            <a:pPr>
              <a:buFontTx/>
              <a:buNone/>
            </a:pPr>
            <a:r>
              <a:rPr lang="en-US" altLang="en-US" sz="3400" smtClean="0">
                <a:latin typeface="Arial Narrow" pitchFamily="34" charset="0"/>
              </a:rPr>
              <a:t>and the bill chartering the Second Bank of the </a:t>
            </a:r>
          </a:p>
          <a:p>
            <a:pPr>
              <a:buFontTx/>
              <a:buNone/>
            </a:pPr>
            <a:r>
              <a:rPr lang="en-US" altLang="en-US" sz="3400" smtClean="0">
                <a:latin typeface="Arial Narrow" pitchFamily="34" charset="0"/>
              </a:rPr>
              <a:t>United States narrowly passed both houses. </a:t>
            </a:r>
          </a:p>
          <a:p>
            <a:pPr>
              <a:buFontTx/>
              <a:buNone/>
            </a:pPr>
            <a:r>
              <a:rPr lang="en-US" altLang="en-US" sz="2000" smtClean="0">
                <a:latin typeface="Arial Narrow" pitchFamily="34" charset="0"/>
              </a:rPr>
              <a:t>						</a:t>
            </a:r>
            <a:r>
              <a:rPr lang="en-US" altLang="en-US" sz="2000" i="1" smtClean="0">
                <a:latin typeface="Arial Narrow" pitchFamily="34" charset="0"/>
              </a:rPr>
              <a:t>Federal Reserve Bank of Boston, 1999</a:t>
            </a:r>
            <a:endParaRPr lang="en-US" altLang="en-US" sz="2000" b="1" i="1" smtClean="0">
              <a:latin typeface="Arial Narrow" pitchFamily="34" charset="0"/>
            </a:endParaRPr>
          </a:p>
        </p:txBody>
      </p:sp>
      <p:sp>
        <p:nvSpPr>
          <p:cNvPr id="1946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FC47801-C91B-461B-A25F-AB5272220B7C}" type="slidenum">
              <a:rPr lang="en-US" altLang="en-US" smtClean="0"/>
              <a:pPr eaLnBrk="1" hangingPunct="1"/>
              <a:t>17</a:t>
            </a:fld>
            <a:endParaRPr lang="en-US" altLang="en-US" smtClean="0"/>
          </a:p>
        </p:txBody>
      </p:sp>
      <p:sp>
        <p:nvSpPr>
          <p:cNvPr id="19461" name="Footer Placeholder 4"/>
          <p:cNvSpPr>
            <a:spLocks noGrp="1"/>
          </p:cNvSpPr>
          <p:nvPr>
            <p:ph type="ftr" sz="quarter" idx="11"/>
          </p:nvPr>
        </p:nvSpPr>
        <p:spPr>
          <a:xfrm>
            <a:off x="457200" y="6245225"/>
            <a:ext cx="76962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2" name="Title 1"/>
          <p:cNvSpPr>
            <a:spLocks noGrp="1"/>
          </p:cNvSpPr>
          <p:nvPr>
            <p:ph type="title"/>
          </p:nvPr>
        </p:nvSpPr>
        <p:spPr>
          <a:xfrm>
            <a:off x="228600" y="228600"/>
            <a:ext cx="8686800" cy="838200"/>
          </a:xfrm>
        </p:spPr>
        <p:txBody>
          <a:bodyPr/>
          <a:lstStyle/>
          <a:p>
            <a:pPr eaLnBrk="1" hangingPunct="1"/>
            <a:r>
              <a:rPr lang="en-US" altLang="en-US" smtClean="0"/>
              <a:t>A Central Bank - Second Attempt</a:t>
            </a:r>
          </a:p>
        </p:txBody>
      </p:sp>
      <p:sp>
        <p:nvSpPr>
          <p:cNvPr id="20483" name="Content Placeholder 2"/>
          <p:cNvSpPr>
            <a:spLocks noGrp="1"/>
          </p:cNvSpPr>
          <p:nvPr>
            <p:ph idx="1"/>
          </p:nvPr>
        </p:nvSpPr>
        <p:spPr>
          <a:xfrm>
            <a:off x="228600" y="1295400"/>
            <a:ext cx="8686800" cy="4953000"/>
          </a:xfrm>
        </p:spPr>
        <p:txBody>
          <a:bodyPr/>
          <a:lstStyle/>
          <a:p>
            <a:pPr>
              <a:buFontTx/>
              <a:buNone/>
            </a:pPr>
            <a:r>
              <a:rPr lang="en-US" altLang="en-US" sz="3600" smtClean="0">
                <a:latin typeface="Arial Narrow" pitchFamily="34" charset="0"/>
              </a:rPr>
              <a:t>The Second Bank of the United States:  </a:t>
            </a:r>
          </a:p>
          <a:p>
            <a:pPr>
              <a:buFont typeface="Wingdings" pitchFamily="2" charset="2"/>
              <a:buChar char="Ø"/>
            </a:pPr>
            <a:r>
              <a:rPr lang="en-US" altLang="en-US" sz="3400" smtClean="0">
                <a:latin typeface="Arial Narrow" pitchFamily="34" charset="0"/>
              </a:rPr>
              <a:t>$35 million capital stock</a:t>
            </a:r>
          </a:p>
          <a:p>
            <a:pPr>
              <a:buFont typeface="Wingdings" pitchFamily="2" charset="2"/>
              <a:buChar char="Ø"/>
            </a:pPr>
            <a:r>
              <a:rPr lang="en-US" altLang="en-US" sz="3400" smtClean="0">
                <a:latin typeface="Arial Narrow" pitchFamily="34" charset="0"/>
              </a:rPr>
              <a:t>Federal government owned 20% of the stock</a:t>
            </a:r>
          </a:p>
          <a:p>
            <a:pPr>
              <a:buFont typeface="Wingdings" pitchFamily="2" charset="2"/>
              <a:buChar char="Ø"/>
            </a:pPr>
            <a:r>
              <a:rPr lang="en-US" altLang="en-US" sz="3400" smtClean="0">
                <a:latin typeface="Arial Narrow" pitchFamily="34" charset="0"/>
              </a:rPr>
              <a:t>The President appointed 20% of the directors</a:t>
            </a:r>
          </a:p>
          <a:p>
            <a:pPr>
              <a:buFont typeface="Wingdings" pitchFamily="2" charset="2"/>
              <a:buChar char="Ø"/>
            </a:pPr>
            <a:r>
              <a:rPr lang="en-US" altLang="en-US" sz="3400" smtClean="0">
                <a:latin typeface="Arial Narrow" pitchFamily="34" charset="0"/>
              </a:rPr>
              <a:t>20-year charter</a:t>
            </a:r>
          </a:p>
          <a:p>
            <a:pPr>
              <a:buFont typeface="Wingdings" pitchFamily="2" charset="2"/>
              <a:buChar char="Ø"/>
            </a:pPr>
            <a:r>
              <a:rPr lang="en-US" altLang="en-US" sz="3400" smtClean="0">
                <a:latin typeface="Arial Narrow" pitchFamily="34" charset="0"/>
              </a:rPr>
              <a:t>Because of its power, citizens, politicians, and businessmen came to view it as a threat to themselves and a menace to American democracy.</a:t>
            </a:r>
            <a:endParaRPr lang="en-US" altLang="en-US" sz="3400" smtClean="0"/>
          </a:p>
        </p:txBody>
      </p:sp>
      <p:sp>
        <p:nvSpPr>
          <p:cNvPr id="2048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57F9B16-FEF5-424C-84DA-FDE6E79C667D}" type="slidenum">
              <a:rPr lang="en-US" altLang="en-US" smtClean="0"/>
              <a:pPr eaLnBrk="1" hangingPunct="1"/>
              <a:t>18</a:t>
            </a:fld>
            <a:endParaRPr lang="en-US" altLang="en-US" smtClean="0"/>
          </a:p>
        </p:txBody>
      </p:sp>
      <p:sp>
        <p:nvSpPr>
          <p:cNvPr id="20485" name="Footer Placeholder 4"/>
          <p:cNvSpPr>
            <a:spLocks noGrp="1"/>
          </p:cNvSpPr>
          <p:nvPr>
            <p:ph type="ftr" sz="quarter" idx="11"/>
          </p:nvPr>
        </p:nvSpPr>
        <p:spPr>
          <a:xfrm>
            <a:off x="533400" y="6245225"/>
            <a:ext cx="77724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Title 1"/>
          <p:cNvSpPr>
            <a:spLocks noGrp="1"/>
          </p:cNvSpPr>
          <p:nvPr>
            <p:ph type="title"/>
          </p:nvPr>
        </p:nvSpPr>
        <p:spPr>
          <a:xfrm>
            <a:off x="228600" y="274638"/>
            <a:ext cx="8534400" cy="792162"/>
          </a:xfrm>
        </p:spPr>
        <p:txBody>
          <a:bodyPr/>
          <a:lstStyle/>
          <a:p>
            <a:r>
              <a:rPr lang="en-US" altLang="en-US" smtClean="0"/>
              <a:t>A Central Bank - Second Attempt </a:t>
            </a:r>
          </a:p>
        </p:txBody>
      </p:sp>
      <p:sp>
        <p:nvSpPr>
          <p:cNvPr id="21507" name="Content Placeholder 2"/>
          <p:cNvSpPr>
            <a:spLocks noGrp="1"/>
          </p:cNvSpPr>
          <p:nvPr>
            <p:ph idx="1"/>
          </p:nvPr>
        </p:nvSpPr>
        <p:spPr>
          <a:xfrm>
            <a:off x="228600" y="1219200"/>
            <a:ext cx="8534400" cy="5029200"/>
          </a:xfrm>
        </p:spPr>
        <p:txBody>
          <a:bodyPr/>
          <a:lstStyle/>
          <a:p>
            <a:pPr>
              <a:buFont typeface="Wingdings" pitchFamily="2" charset="2"/>
              <a:buChar char="Ø"/>
            </a:pPr>
            <a:r>
              <a:rPr lang="en-US" altLang="en-US" sz="3400" smtClean="0">
                <a:latin typeface="Arial Narrow" pitchFamily="34" charset="0"/>
              </a:rPr>
              <a:t>In 1832 Nicholas Biddle tried to re-charter the bank</a:t>
            </a:r>
          </a:p>
          <a:p>
            <a:pPr>
              <a:buFont typeface="Wingdings" pitchFamily="2" charset="2"/>
              <a:buChar char="Ø"/>
            </a:pPr>
            <a:r>
              <a:rPr lang="en-US" altLang="en-US" sz="3400" smtClean="0">
                <a:latin typeface="Arial Narrow" pitchFamily="34" charset="0"/>
              </a:rPr>
              <a:t>In 1833 President Andrew Jackson wanted to pull all government funds out of the bank, </a:t>
            </a:r>
          </a:p>
          <a:p>
            <a:pPr lvl="1">
              <a:buFont typeface="Arial" charset="0"/>
              <a:buChar char="•"/>
            </a:pPr>
            <a:r>
              <a:rPr lang="en-US" altLang="en-US" sz="3400" smtClean="0">
                <a:latin typeface="Arial Narrow" pitchFamily="34" charset="0"/>
              </a:rPr>
              <a:t>Treasury Secretary Louis McLane did not comply and Jackson removed him</a:t>
            </a:r>
          </a:p>
          <a:p>
            <a:pPr lvl="1">
              <a:buFont typeface="Arial" charset="0"/>
              <a:buChar char="•"/>
            </a:pPr>
            <a:r>
              <a:rPr lang="en-US" altLang="en-US" sz="3400" smtClean="0">
                <a:latin typeface="Arial Narrow" pitchFamily="34" charset="0"/>
              </a:rPr>
              <a:t>Treasury Secretary William Duane did not immediately comply and Jackson removed him</a:t>
            </a:r>
          </a:p>
          <a:p>
            <a:pPr lvl="1">
              <a:buFont typeface="Arial" charset="0"/>
              <a:buChar char="•"/>
            </a:pPr>
            <a:r>
              <a:rPr lang="en-US" altLang="en-US" sz="3400" smtClean="0">
                <a:latin typeface="Arial Narrow" pitchFamily="34" charset="0"/>
              </a:rPr>
              <a:t>Treasury Secretary Roger B. Taney complied.</a:t>
            </a:r>
          </a:p>
          <a:p>
            <a:pPr>
              <a:buFontTx/>
              <a:buNone/>
            </a:pPr>
            <a:endParaRPr lang="en-US" altLang="en-US" smtClean="0"/>
          </a:p>
          <a:p>
            <a:endParaRPr lang="en-US" altLang="en-US" smtClean="0"/>
          </a:p>
          <a:p>
            <a:endParaRPr lang="en-US" altLang="en-US" smtClean="0"/>
          </a:p>
        </p:txBody>
      </p:sp>
      <p:sp>
        <p:nvSpPr>
          <p:cNvPr id="2150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D2B33F8C-EC22-4756-BF60-9EFD11A294A7}" type="slidenum">
              <a:rPr lang="en-US" altLang="en-US" smtClean="0"/>
              <a:pPr eaLnBrk="1" hangingPunct="1"/>
              <a:t>19</a:t>
            </a:fld>
            <a:endParaRPr lang="en-US" altLang="en-US" smtClean="0"/>
          </a:p>
        </p:txBody>
      </p:sp>
      <p:sp>
        <p:nvSpPr>
          <p:cNvPr id="21509" name="Footer Placeholder 4"/>
          <p:cNvSpPr>
            <a:spLocks noGrp="1"/>
          </p:cNvSpPr>
          <p:nvPr>
            <p:ph type="ftr" sz="quarter" idx="11"/>
          </p:nvPr>
        </p:nvSpPr>
        <p:spPr>
          <a:xfrm>
            <a:off x="609600" y="6245225"/>
            <a:ext cx="75438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Title 1"/>
          <p:cNvSpPr>
            <a:spLocks noGrp="1"/>
          </p:cNvSpPr>
          <p:nvPr>
            <p:ph type="title"/>
          </p:nvPr>
        </p:nvSpPr>
        <p:spPr>
          <a:xfrm>
            <a:off x="457200" y="152400"/>
            <a:ext cx="8305800" cy="868363"/>
          </a:xfrm>
        </p:spPr>
        <p:txBody>
          <a:bodyPr/>
          <a:lstStyle/>
          <a:p>
            <a:pPr eaLnBrk="1" hangingPunct="1"/>
            <a:r>
              <a:rPr lang="en-US" altLang="en-US" smtClean="0">
                <a:solidFill>
                  <a:schemeClr val="tx1"/>
                </a:solidFill>
              </a:rPr>
              <a:t>Federal Reserve System</a:t>
            </a:r>
          </a:p>
        </p:txBody>
      </p:sp>
      <p:sp>
        <p:nvSpPr>
          <p:cNvPr id="4099" name="Content Placeholder 2"/>
          <p:cNvSpPr>
            <a:spLocks noGrp="1"/>
          </p:cNvSpPr>
          <p:nvPr>
            <p:ph idx="1"/>
          </p:nvPr>
        </p:nvSpPr>
        <p:spPr>
          <a:xfrm>
            <a:off x="228600" y="1371600"/>
            <a:ext cx="8686800" cy="4572000"/>
          </a:xfrm>
        </p:spPr>
        <p:txBody>
          <a:bodyPr/>
          <a:lstStyle/>
          <a:p>
            <a:pPr eaLnBrk="1" hangingPunct="1">
              <a:buFontTx/>
              <a:buNone/>
            </a:pPr>
            <a:r>
              <a:rPr lang="en-US" altLang="en-US" sz="3600" smtClean="0"/>
              <a:t>	“</a:t>
            </a:r>
            <a:r>
              <a:rPr lang="en-US" altLang="en-US" sz="3600" smtClean="0">
                <a:latin typeface="Arial Narrow" pitchFamily="34" charset="0"/>
              </a:rPr>
              <a:t>This must be challenged and reversed because it is no part of the Divine Plan of the United States of America, and it must be reversed by the process of alchemy and not by the process of sudden collapse, else it will be more destructive to the earth than any other activity that could be taken.” </a:t>
            </a:r>
          </a:p>
          <a:p>
            <a:pPr eaLnBrk="1" hangingPunct="1">
              <a:buFontTx/>
              <a:buNone/>
            </a:pPr>
            <a:endParaRPr lang="en-US" altLang="en-US" sz="1600" smtClean="0">
              <a:latin typeface="Arial Narrow" pitchFamily="34" charset="0"/>
            </a:endParaRPr>
          </a:p>
          <a:p>
            <a:pPr eaLnBrk="1" hangingPunct="1">
              <a:buFontTx/>
              <a:buNone/>
            </a:pPr>
            <a:r>
              <a:rPr lang="en-US" altLang="en-US" sz="2400" smtClean="0">
                <a:latin typeface="Arial Narrow" pitchFamily="34" charset="0"/>
              </a:rPr>
              <a:t>			</a:t>
            </a:r>
            <a:r>
              <a:rPr lang="en-US" altLang="en-US" sz="2400" i="1" smtClean="0">
                <a:latin typeface="Arial Narrow" pitchFamily="34" charset="0"/>
              </a:rPr>
              <a:t>Beloved God of Gold and God Tabor - October 10, 1977 </a:t>
            </a:r>
          </a:p>
          <a:p>
            <a:pPr eaLnBrk="1" hangingPunct="1">
              <a:buFontTx/>
              <a:buNone/>
            </a:pPr>
            <a:endParaRPr lang="en-US" altLang="en-US" sz="3600" smtClean="0">
              <a:latin typeface="Arial Narrow" pitchFamily="34" charset="0"/>
            </a:endParaRPr>
          </a:p>
        </p:txBody>
      </p:sp>
      <p:sp>
        <p:nvSpPr>
          <p:cNvPr id="410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36B6D6C-F8CA-46D8-8E75-B486F1C10598}" type="slidenum">
              <a:rPr lang="en-US" altLang="en-US" smtClean="0"/>
              <a:pPr eaLnBrk="1" hangingPunct="1"/>
              <a:t>2</a:t>
            </a:fld>
            <a:endParaRPr lang="en-US" altLang="en-US" smtClean="0"/>
          </a:p>
        </p:txBody>
      </p:sp>
      <p:sp>
        <p:nvSpPr>
          <p:cNvPr id="4101" name="Footer Placeholder 4"/>
          <p:cNvSpPr>
            <a:spLocks noGrp="1"/>
          </p:cNvSpPr>
          <p:nvPr>
            <p:ph type="ftr" sz="quarter" idx="11"/>
          </p:nvPr>
        </p:nvSpPr>
        <p:spPr>
          <a:xfrm>
            <a:off x="609600" y="6245225"/>
            <a:ext cx="77724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0" name="Title 1"/>
          <p:cNvSpPr>
            <a:spLocks noGrp="1"/>
          </p:cNvSpPr>
          <p:nvPr>
            <p:ph type="title"/>
          </p:nvPr>
        </p:nvSpPr>
        <p:spPr>
          <a:xfrm>
            <a:off x="228600" y="152400"/>
            <a:ext cx="8458200" cy="914400"/>
          </a:xfrm>
        </p:spPr>
        <p:txBody>
          <a:bodyPr/>
          <a:lstStyle/>
          <a:p>
            <a:r>
              <a:rPr lang="en-US" altLang="en-US" smtClean="0"/>
              <a:t>A Central Bank </a:t>
            </a:r>
            <a:r>
              <a:rPr lang="en-US" altLang="en-US" sz="4000" b="1" smtClean="0">
                <a:latin typeface="Arial Narrow" pitchFamily="34" charset="0"/>
              </a:rPr>
              <a:t>- </a:t>
            </a:r>
            <a:r>
              <a:rPr lang="en-US" altLang="en-US" smtClean="0"/>
              <a:t>Second Attempt </a:t>
            </a:r>
          </a:p>
        </p:txBody>
      </p:sp>
      <p:sp>
        <p:nvSpPr>
          <p:cNvPr id="22531" name="Content Placeholder 2"/>
          <p:cNvSpPr>
            <a:spLocks noGrp="1"/>
          </p:cNvSpPr>
          <p:nvPr>
            <p:ph idx="1"/>
          </p:nvPr>
        </p:nvSpPr>
        <p:spPr>
          <a:xfrm>
            <a:off x="304800" y="1447800"/>
            <a:ext cx="8610600" cy="3733800"/>
          </a:xfrm>
        </p:spPr>
        <p:txBody>
          <a:bodyPr/>
          <a:lstStyle/>
          <a:p>
            <a:pPr>
              <a:buFont typeface="Wingdings" pitchFamily="2" charset="2"/>
              <a:buChar char="Ø"/>
            </a:pPr>
            <a:r>
              <a:rPr lang="en-US" altLang="en-US" sz="3400" smtClean="0">
                <a:latin typeface="Arial Narrow" pitchFamily="34" charset="0"/>
              </a:rPr>
              <a:t>Biddle’s response to Jackson’s moves was to shrink the money supply by demanding repayment of all loans and refusing to make new ones. </a:t>
            </a:r>
          </a:p>
          <a:p>
            <a:pPr>
              <a:buFont typeface="Wingdings" pitchFamily="2" charset="2"/>
              <a:buChar char="Ø"/>
            </a:pPr>
            <a:endParaRPr lang="en-US" altLang="en-US" sz="1400" smtClean="0"/>
          </a:p>
          <a:p>
            <a:pPr>
              <a:buFont typeface="Wingdings" pitchFamily="2" charset="2"/>
              <a:buChar char="Ø"/>
            </a:pPr>
            <a:r>
              <a:rPr lang="en-US" altLang="en-US" sz="3400" smtClean="0">
                <a:latin typeface="Arial Narrow" pitchFamily="34" charset="0"/>
              </a:rPr>
              <a:t>In1834 a brief recession occurred and the bill to re-charter the second national bank was defeated. The charter expired in 1836.</a:t>
            </a:r>
          </a:p>
          <a:p>
            <a:pPr>
              <a:buFont typeface="Wingdings" pitchFamily="2" charset="2"/>
              <a:buChar char="Ø"/>
            </a:pPr>
            <a:endParaRPr lang="en-US" altLang="en-US" sz="3600" smtClean="0">
              <a:latin typeface="Arial Narrow" pitchFamily="34" charset="0"/>
            </a:endParaRPr>
          </a:p>
        </p:txBody>
      </p:sp>
      <p:sp>
        <p:nvSpPr>
          <p:cNvPr id="2253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2C9B207-0103-48D4-B99C-CAAD5B3A61CD}" type="slidenum">
              <a:rPr lang="en-US" altLang="en-US" smtClean="0"/>
              <a:pPr eaLnBrk="1" hangingPunct="1"/>
              <a:t>20</a:t>
            </a:fld>
            <a:endParaRPr lang="en-US" altLang="en-US" smtClean="0"/>
          </a:p>
        </p:txBody>
      </p:sp>
      <p:sp>
        <p:nvSpPr>
          <p:cNvPr id="22533" name="Footer Placeholder 4"/>
          <p:cNvSpPr>
            <a:spLocks noGrp="1"/>
          </p:cNvSpPr>
          <p:nvPr>
            <p:ph type="ftr" sz="quarter" idx="11"/>
          </p:nvPr>
        </p:nvSpPr>
        <p:spPr>
          <a:xfrm>
            <a:off x="533400" y="6245225"/>
            <a:ext cx="7620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554" name="Title 1"/>
          <p:cNvSpPr>
            <a:spLocks noGrp="1"/>
          </p:cNvSpPr>
          <p:nvPr>
            <p:ph type="title"/>
          </p:nvPr>
        </p:nvSpPr>
        <p:spPr>
          <a:xfrm>
            <a:off x="228600" y="228600"/>
            <a:ext cx="8610600" cy="944563"/>
          </a:xfrm>
        </p:spPr>
        <p:txBody>
          <a:bodyPr/>
          <a:lstStyle/>
          <a:p>
            <a:r>
              <a:rPr lang="en-US" altLang="en-US" sz="4000" smtClean="0"/>
              <a:t>A Central Bank – Second Attempt</a:t>
            </a:r>
          </a:p>
        </p:txBody>
      </p:sp>
      <p:sp>
        <p:nvSpPr>
          <p:cNvPr id="23555" name="Content Placeholder 2"/>
          <p:cNvSpPr>
            <a:spLocks noGrp="1"/>
          </p:cNvSpPr>
          <p:nvPr>
            <p:ph idx="1"/>
          </p:nvPr>
        </p:nvSpPr>
        <p:spPr>
          <a:xfrm>
            <a:off x="457200" y="1219200"/>
            <a:ext cx="8229600" cy="5105400"/>
          </a:xfrm>
        </p:spPr>
        <p:txBody>
          <a:bodyPr/>
          <a:lstStyle/>
          <a:p>
            <a:pPr>
              <a:buFont typeface="Wingdings" pitchFamily="2" charset="2"/>
              <a:buChar char="Ø"/>
            </a:pPr>
            <a:r>
              <a:rPr lang="en-US" altLang="en-US" sz="3600" smtClean="0">
                <a:latin typeface="Arial Narrow" pitchFamily="34" charset="0"/>
              </a:rPr>
              <a:t>One of the men behind Biddle was Stephen Girard, a banker who purchased the stock of the first Bank of the United States </a:t>
            </a:r>
          </a:p>
          <a:p>
            <a:pPr lvl="1">
              <a:buFont typeface="Arial" charset="0"/>
              <a:buChar char="•"/>
            </a:pPr>
            <a:r>
              <a:rPr lang="en-US" altLang="en-US" sz="3400" smtClean="0">
                <a:latin typeface="Arial Narrow" pitchFamily="34" charset="0"/>
              </a:rPr>
              <a:t>He was a director in the second Bank of the United States </a:t>
            </a:r>
          </a:p>
          <a:p>
            <a:pPr lvl="1">
              <a:buFont typeface="Arial" charset="0"/>
              <a:buChar char="•"/>
            </a:pPr>
            <a:r>
              <a:rPr lang="en-US" altLang="en-US" sz="3400" smtClean="0">
                <a:latin typeface="Arial Narrow" pitchFamily="34" charset="0"/>
              </a:rPr>
              <a:t>His bank underwrote 95% of the 1812 war loan issue</a:t>
            </a:r>
          </a:p>
          <a:p>
            <a:pPr lvl="1">
              <a:buFont typeface="Arial" charset="0"/>
              <a:buChar char="•"/>
            </a:pPr>
            <a:r>
              <a:rPr lang="en-US" altLang="en-US" sz="3400" smtClean="0">
                <a:latin typeface="Arial Narrow" pitchFamily="34" charset="0"/>
              </a:rPr>
              <a:t>The bank he founded is now part of Citizen’s Bank</a:t>
            </a:r>
          </a:p>
        </p:txBody>
      </p:sp>
      <p:sp>
        <p:nvSpPr>
          <p:cNvPr id="2355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04138807-D8BD-41CC-AF2E-9FA397D412CA}" type="slidenum">
              <a:rPr lang="en-US" altLang="en-US" smtClean="0"/>
              <a:pPr eaLnBrk="1" hangingPunct="1"/>
              <a:t>21</a:t>
            </a:fld>
            <a:endParaRPr lang="en-US" altLang="en-US" smtClean="0"/>
          </a:p>
        </p:txBody>
      </p:sp>
      <p:sp>
        <p:nvSpPr>
          <p:cNvPr id="23557" name="Footer Placeholder 4"/>
          <p:cNvSpPr>
            <a:spLocks noGrp="1"/>
          </p:cNvSpPr>
          <p:nvPr>
            <p:ph type="ftr" sz="quarter" idx="11"/>
          </p:nvPr>
        </p:nvSpPr>
        <p:spPr>
          <a:xfrm>
            <a:off x="762000" y="6245225"/>
            <a:ext cx="7467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78" name="Title 1"/>
          <p:cNvSpPr>
            <a:spLocks noGrp="1"/>
          </p:cNvSpPr>
          <p:nvPr>
            <p:ph type="title"/>
          </p:nvPr>
        </p:nvSpPr>
        <p:spPr>
          <a:xfrm>
            <a:off x="228600" y="304800"/>
            <a:ext cx="8686800" cy="838200"/>
          </a:xfrm>
        </p:spPr>
        <p:txBody>
          <a:bodyPr/>
          <a:lstStyle/>
          <a:p>
            <a:pPr eaLnBrk="1" hangingPunct="1"/>
            <a:r>
              <a:rPr lang="en-US" altLang="en-US" smtClean="0"/>
              <a:t>A Central Bank </a:t>
            </a:r>
            <a:r>
              <a:rPr lang="en-US" altLang="en-US" b="1" smtClean="0">
                <a:latin typeface="Arial Narrow" pitchFamily="34" charset="0"/>
              </a:rPr>
              <a:t>- </a:t>
            </a:r>
            <a:r>
              <a:rPr lang="en-US" altLang="en-US" smtClean="0"/>
              <a:t>Third Attempt </a:t>
            </a:r>
          </a:p>
        </p:txBody>
      </p:sp>
      <p:sp>
        <p:nvSpPr>
          <p:cNvPr id="24579" name="Content Placeholder 2"/>
          <p:cNvSpPr>
            <a:spLocks noGrp="1"/>
          </p:cNvSpPr>
          <p:nvPr>
            <p:ph idx="1"/>
          </p:nvPr>
        </p:nvSpPr>
        <p:spPr>
          <a:xfrm>
            <a:off x="228600" y="1447800"/>
            <a:ext cx="8915400" cy="4876800"/>
          </a:xfrm>
        </p:spPr>
        <p:txBody>
          <a:bodyPr/>
          <a:lstStyle/>
          <a:p>
            <a:pPr eaLnBrk="1" hangingPunct="1">
              <a:buFontTx/>
              <a:buNone/>
            </a:pPr>
            <a:r>
              <a:rPr lang="en-US" altLang="en-US" sz="3600" smtClean="0">
                <a:latin typeface="Arial Narrow" pitchFamily="34" charset="0"/>
              </a:rPr>
              <a:t>The National Banking Act of 1863: </a:t>
            </a:r>
          </a:p>
          <a:p>
            <a:pPr eaLnBrk="1" hangingPunct="1">
              <a:buFont typeface="Wingdings" pitchFamily="2" charset="2"/>
              <a:buChar char="Ø"/>
            </a:pPr>
            <a:r>
              <a:rPr lang="en-US" altLang="en-US" sz="3400" smtClean="0">
                <a:latin typeface="Arial Narrow" pitchFamily="34" charset="0"/>
              </a:rPr>
              <a:t>Created National Charted Banks </a:t>
            </a:r>
          </a:p>
          <a:p>
            <a:pPr eaLnBrk="1" hangingPunct="1">
              <a:buFont typeface="Wingdings" pitchFamily="2" charset="2"/>
              <a:buChar char="Ø"/>
            </a:pPr>
            <a:r>
              <a:rPr lang="en-US" altLang="en-US" sz="3400" smtClean="0">
                <a:latin typeface="Arial Narrow" pitchFamily="34" charset="0"/>
              </a:rPr>
              <a:t>Specified that only National Banks could issue notes</a:t>
            </a:r>
          </a:p>
          <a:p>
            <a:pPr eaLnBrk="1" hangingPunct="1">
              <a:buFont typeface="Wingdings" pitchFamily="2" charset="2"/>
              <a:buChar char="Ø"/>
            </a:pPr>
            <a:r>
              <a:rPr lang="en-US" altLang="en-US" sz="3400" smtClean="0">
                <a:latin typeface="Arial Narrow" pitchFamily="34" charset="0"/>
              </a:rPr>
              <a:t>Required bank notes to be backed by government securities</a:t>
            </a:r>
          </a:p>
          <a:p>
            <a:pPr eaLnBrk="1" hangingPunct="1">
              <a:buFont typeface="Wingdings" pitchFamily="2" charset="2"/>
              <a:buChar char="Ø"/>
            </a:pPr>
            <a:r>
              <a:rPr lang="en-US" altLang="en-US" sz="3400" smtClean="0">
                <a:latin typeface="Arial Narrow" pitchFamily="34" charset="0"/>
              </a:rPr>
              <a:t>Created the Office of Comptroller of the Currency</a:t>
            </a:r>
          </a:p>
          <a:p>
            <a:pPr eaLnBrk="1" hangingPunct="1">
              <a:buFont typeface="Wingdings" pitchFamily="2" charset="2"/>
              <a:buChar char="Ø"/>
            </a:pPr>
            <a:r>
              <a:rPr lang="en-US" altLang="en-US" sz="3400" smtClean="0">
                <a:latin typeface="Arial Narrow" pitchFamily="34" charset="0"/>
              </a:rPr>
              <a:t>Required reserves for notes and deposits</a:t>
            </a:r>
          </a:p>
          <a:p>
            <a:pPr eaLnBrk="1" hangingPunct="1">
              <a:buFont typeface="Wingdings" pitchFamily="2" charset="2"/>
              <a:buChar char="Ø"/>
            </a:pPr>
            <a:endParaRPr lang="en-US" altLang="en-US" smtClean="0"/>
          </a:p>
          <a:p>
            <a:pPr eaLnBrk="1" hangingPunct="1">
              <a:buFont typeface="Wingdings" pitchFamily="2" charset="2"/>
              <a:buChar char="Ø"/>
            </a:pPr>
            <a:endParaRPr lang="en-US" altLang="en-US" smtClean="0"/>
          </a:p>
        </p:txBody>
      </p:sp>
      <p:sp>
        <p:nvSpPr>
          <p:cNvPr id="2458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8C773AEB-C0CD-4566-8AEF-F8BFC3045080}" type="slidenum">
              <a:rPr lang="en-US" altLang="en-US" smtClean="0"/>
              <a:pPr eaLnBrk="1" hangingPunct="1"/>
              <a:t>22</a:t>
            </a:fld>
            <a:endParaRPr lang="en-US" altLang="en-US" smtClean="0"/>
          </a:p>
        </p:txBody>
      </p:sp>
      <p:sp>
        <p:nvSpPr>
          <p:cNvPr id="24581" name="Footer Placeholder 4"/>
          <p:cNvSpPr>
            <a:spLocks noGrp="1"/>
          </p:cNvSpPr>
          <p:nvPr>
            <p:ph type="ftr" sz="quarter" idx="11"/>
          </p:nvPr>
        </p:nvSpPr>
        <p:spPr>
          <a:xfrm>
            <a:off x="457200" y="6245225"/>
            <a:ext cx="77724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602" name="Title 1"/>
          <p:cNvSpPr>
            <a:spLocks noGrp="1"/>
          </p:cNvSpPr>
          <p:nvPr>
            <p:ph type="title"/>
          </p:nvPr>
        </p:nvSpPr>
        <p:spPr>
          <a:xfrm>
            <a:off x="228600" y="228600"/>
            <a:ext cx="8610600" cy="838200"/>
          </a:xfrm>
        </p:spPr>
        <p:txBody>
          <a:bodyPr/>
          <a:lstStyle/>
          <a:p>
            <a:pPr eaLnBrk="1" hangingPunct="1"/>
            <a:r>
              <a:rPr lang="en-US" altLang="en-US" smtClean="0"/>
              <a:t>A Central Bank - Third Attempt</a:t>
            </a:r>
          </a:p>
        </p:txBody>
      </p:sp>
      <p:sp>
        <p:nvSpPr>
          <p:cNvPr id="25603" name="Content Placeholder 2"/>
          <p:cNvSpPr>
            <a:spLocks noGrp="1"/>
          </p:cNvSpPr>
          <p:nvPr>
            <p:ph idx="1"/>
          </p:nvPr>
        </p:nvSpPr>
        <p:spPr>
          <a:xfrm>
            <a:off x="457200" y="1524000"/>
            <a:ext cx="8229600" cy="4267200"/>
          </a:xfrm>
        </p:spPr>
        <p:txBody>
          <a:bodyPr/>
          <a:lstStyle/>
          <a:p>
            <a:pPr>
              <a:buFontTx/>
              <a:buNone/>
            </a:pPr>
            <a:r>
              <a:rPr lang="en-US" altLang="en-US" sz="3600" smtClean="0">
                <a:latin typeface="Arial Narrow" pitchFamily="34" charset="0"/>
              </a:rPr>
              <a:t>Created three types of National Banks:</a:t>
            </a:r>
          </a:p>
          <a:p>
            <a:pPr>
              <a:buFont typeface="Wingdings" pitchFamily="2" charset="2"/>
              <a:buChar char="Ø"/>
            </a:pPr>
            <a:r>
              <a:rPr lang="en-US" altLang="en-US" sz="3400" smtClean="0">
                <a:latin typeface="Arial Narrow" pitchFamily="34" charset="0"/>
              </a:rPr>
              <a:t>Country Banks - in places other than the 50 cities which were reserve and central reserve cities. </a:t>
            </a:r>
          </a:p>
          <a:p>
            <a:pPr lvl="1">
              <a:buFont typeface="Arial" charset="0"/>
              <a:buChar char="•"/>
            </a:pPr>
            <a:r>
              <a:rPr lang="en-US" altLang="en-US" sz="3400" smtClean="0">
                <a:latin typeface="Arial Narrow" pitchFamily="34" charset="0"/>
              </a:rPr>
              <a:t>Kept part of reserves in vault cash, and the rest deposited with a National Bank in a Reserve or Central Reserve City.</a:t>
            </a:r>
          </a:p>
          <a:p>
            <a:pPr>
              <a:buFontTx/>
              <a:buNone/>
            </a:pPr>
            <a:endParaRPr lang="en-US" altLang="en-US" smtClean="0"/>
          </a:p>
        </p:txBody>
      </p:sp>
      <p:sp>
        <p:nvSpPr>
          <p:cNvPr id="2560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A8CEC92-35A4-41C5-9EA9-3C89FAD286DA}" type="slidenum">
              <a:rPr lang="en-US" altLang="en-US" smtClean="0"/>
              <a:pPr eaLnBrk="1" hangingPunct="1"/>
              <a:t>23</a:t>
            </a:fld>
            <a:endParaRPr lang="en-US" altLang="en-US" smtClean="0"/>
          </a:p>
        </p:txBody>
      </p:sp>
      <p:sp>
        <p:nvSpPr>
          <p:cNvPr id="25605" name="Footer Placeholder 4"/>
          <p:cNvSpPr>
            <a:spLocks noGrp="1"/>
          </p:cNvSpPr>
          <p:nvPr>
            <p:ph type="ftr" sz="quarter" idx="11"/>
          </p:nvPr>
        </p:nvSpPr>
        <p:spPr>
          <a:xfrm>
            <a:off x="685800" y="6245225"/>
            <a:ext cx="75438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6" name="Title 1"/>
          <p:cNvSpPr>
            <a:spLocks noGrp="1"/>
          </p:cNvSpPr>
          <p:nvPr>
            <p:ph type="title"/>
          </p:nvPr>
        </p:nvSpPr>
        <p:spPr>
          <a:xfrm>
            <a:off x="304800" y="152400"/>
            <a:ext cx="8686800" cy="990600"/>
          </a:xfrm>
        </p:spPr>
        <p:txBody>
          <a:bodyPr/>
          <a:lstStyle/>
          <a:p>
            <a:r>
              <a:rPr lang="en-US" altLang="en-US" smtClean="0"/>
              <a:t>A Central Bank - Third Attempt </a:t>
            </a:r>
          </a:p>
        </p:txBody>
      </p:sp>
      <p:sp>
        <p:nvSpPr>
          <p:cNvPr id="26627" name="Content Placeholder 2"/>
          <p:cNvSpPr>
            <a:spLocks noGrp="1"/>
          </p:cNvSpPr>
          <p:nvPr>
            <p:ph idx="1"/>
          </p:nvPr>
        </p:nvSpPr>
        <p:spPr>
          <a:xfrm>
            <a:off x="533400" y="1600200"/>
            <a:ext cx="8229600" cy="3505200"/>
          </a:xfrm>
        </p:spPr>
        <p:txBody>
          <a:bodyPr/>
          <a:lstStyle/>
          <a:p>
            <a:pPr>
              <a:buFont typeface="Wingdings" pitchFamily="2" charset="2"/>
              <a:buChar char="Ø"/>
            </a:pPr>
            <a:r>
              <a:rPr lang="en-US" altLang="en-US" sz="3600" smtClean="0">
                <a:latin typeface="Arial Narrow" pitchFamily="34" charset="0"/>
              </a:rPr>
              <a:t>Reserve City Banks - National Banks located in 47 specific cities </a:t>
            </a:r>
          </a:p>
          <a:p>
            <a:pPr lvl="1">
              <a:buFont typeface="Arial" charset="0"/>
              <a:buChar char="•"/>
            </a:pPr>
            <a:r>
              <a:rPr lang="en-US" altLang="en-US" sz="3400" smtClean="0">
                <a:latin typeface="Arial Narrow" pitchFamily="34" charset="0"/>
              </a:rPr>
              <a:t>Kept part of reserves in vault cash, and the rest deposited with a National Bank in a Central Reserve City Bank</a:t>
            </a:r>
            <a:r>
              <a:rPr lang="en-US" altLang="en-US" sz="3400" smtClean="0"/>
              <a:t>.</a:t>
            </a:r>
          </a:p>
        </p:txBody>
      </p:sp>
      <p:sp>
        <p:nvSpPr>
          <p:cNvPr id="2662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F236C1D-2043-4BB7-979F-56DD430BA7E2}" type="slidenum">
              <a:rPr lang="en-US" altLang="en-US" smtClean="0"/>
              <a:pPr eaLnBrk="1" hangingPunct="1"/>
              <a:t>24</a:t>
            </a:fld>
            <a:endParaRPr lang="en-US" altLang="en-US" smtClean="0"/>
          </a:p>
        </p:txBody>
      </p:sp>
      <p:sp>
        <p:nvSpPr>
          <p:cNvPr id="26629" name="Footer Placeholder 4"/>
          <p:cNvSpPr>
            <a:spLocks noGrp="1"/>
          </p:cNvSpPr>
          <p:nvPr>
            <p:ph type="ftr" sz="quarter" idx="11"/>
          </p:nvPr>
        </p:nvSpPr>
        <p:spPr>
          <a:xfrm>
            <a:off x="762000" y="6245225"/>
            <a:ext cx="7467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0" name="Title 1"/>
          <p:cNvSpPr>
            <a:spLocks noGrp="1"/>
          </p:cNvSpPr>
          <p:nvPr>
            <p:ph type="title"/>
          </p:nvPr>
        </p:nvSpPr>
        <p:spPr>
          <a:xfrm>
            <a:off x="228600" y="274638"/>
            <a:ext cx="8610600" cy="792162"/>
          </a:xfrm>
        </p:spPr>
        <p:txBody>
          <a:bodyPr/>
          <a:lstStyle/>
          <a:p>
            <a:r>
              <a:rPr lang="en-US" altLang="en-US" smtClean="0">
                <a:latin typeface="Arial Narrow" pitchFamily="34" charset="0"/>
              </a:rPr>
              <a:t>A</a:t>
            </a:r>
            <a:r>
              <a:rPr lang="en-US" altLang="en-US" b="1" smtClean="0">
                <a:latin typeface="Arial Narrow" pitchFamily="34" charset="0"/>
              </a:rPr>
              <a:t> </a:t>
            </a:r>
            <a:r>
              <a:rPr lang="en-US" altLang="en-US" smtClean="0"/>
              <a:t>Central Bank - Third Attempt </a:t>
            </a:r>
          </a:p>
        </p:txBody>
      </p:sp>
      <p:sp>
        <p:nvSpPr>
          <p:cNvPr id="27651" name="Content Placeholder 2"/>
          <p:cNvSpPr>
            <a:spLocks noGrp="1"/>
          </p:cNvSpPr>
          <p:nvPr>
            <p:ph idx="1"/>
          </p:nvPr>
        </p:nvSpPr>
        <p:spPr>
          <a:xfrm>
            <a:off x="228600" y="1295400"/>
            <a:ext cx="8534400" cy="4876800"/>
          </a:xfrm>
        </p:spPr>
        <p:txBody>
          <a:bodyPr/>
          <a:lstStyle/>
          <a:p>
            <a:pPr>
              <a:buFont typeface="Wingdings" pitchFamily="2" charset="2"/>
              <a:buChar char="Ø"/>
            </a:pPr>
            <a:r>
              <a:rPr lang="en-US" altLang="en-US" sz="3600" smtClean="0">
                <a:latin typeface="Arial Narrow" pitchFamily="34" charset="0"/>
              </a:rPr>
              <a:t>Central Reserve City Banks – National Banks in three cities: New York, Chicago, and St. Louis</a:t>
            </a:r>
          </a:p>
          <a:p>
            <a:pPr lvl="1">
              <a:buFont typeface="Arial" charset="0"/>
              <a:buChar char="•"/>
            </a:pPr>
            <a:r>
              <a:rPr lang="en-US" altLang="en-US" sz="3400" smtClean="0">
                <a:latin typeface="Arial Narrow" pitchFamily="34" charset="0"/>
              </a:rPr>
              <a:t>Kept all reserves in vault cash</a:t>
            </a:r>
          </a:p>
          <a:p>
            <a:pPr lvl="1">
              <a:buFont typeface="Arial" charset="0"/>
              <a:buChar char="•"/>
            </a:pPr>
            <a:r>
              <a:rPr lang="en-US" altLang="en-US" sz="3400" smtClean="0">
                <a:latin typeface="Arial Narrow" pitchFamily="34" charset="0"/>
              </a:rPr>
              <a:t>Reserves were subject to the needs of Reserve City Banks that were subject to the needs of the Country Banks that met the needs of farmers</a:t>
            </a:r>
          </a:p>
          <a:p>
            <a:pPr lvl="1">
              <a:buFont typeface="Arial" charset="0"/>
              <a:buChar char="•"/>
            </a:pPr>
            <a:r>
              <a:rPr lang="en-US" altLang="en-US" sz="3400" smtClean="0">
                <a:latin typeface="Arial Narrow" pitchFamily="34" charset="0"/>
              </a:rPr>
              <a:t>Proved unsatisfactory to bankers because they did not have total control.</a:t>
            </a:r>
          </a:p>
          <a:p>
            <a:pPr lvl="1">
              <a:buFontTx/>
              <a:buNone/>
            </a:pPr>
            <a:endParaRPr lang="en-US" altLang="en-US" sz="3200" smtClean="0"/>
          </a:p>
          <a:p>
            <a:pPr lvl="1">
              <a:buFont typeface="Arial" charset="0"/>
              <a:buChar char="•"/>
            </a:pPr>
            <a:endParaRPr lang="en-US" altLang="en-US" sz="3200" smtClean="0"/>
          </a:p>
          <a:p>
            <a:pPr lvl="1">
              <a:buFontTx/>
              <a:buNone/>
            </a:pPr>
            <a:endParaRPr lang="en-US" altLang="en-US" sz="3200" smtClean="0"/>
          </a:p>
          <a:p>
            <a:endParaRPr lang="en-US" altLang="en-US" smtClean="0"/>
          </a:p>
        </p:txBody>
      </p:sp>
      <p:sp>
        <p:nvSpPr>
          <p:cNvPr id="2765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CA0CA76F-1E09-4A8C-B870-79F2D2E51708}" type="slidenum">
              <a:rPr lang="en-US" altLang="en-US" smtClean="0"/>
              <a:pPr eaLnBrk="1" hangingPunct="1"/>
              <a:t>25</a:t>
            </a:fld>
            <a:endParaRPr lang="en-US" altLang="en-US" smtClean="0"/>
          </a:p>
        </p:txBody>
      </p:sp>
      <p:sp>
        <p:nvSpPr>
          <p:cNvPr id="27653" name="Footer Placeholder 4"/>
          <p:cNvSpPr>
            <a:spLocks noGrp="1"/>
          </p:cNvSpPr>
          <p:nvPr>
            <p:ph type="ftr" sz="quarter" idx="11"/>
          </p:nvPr>
        </p:nvSpPr>
        <p:spPr>
          <a:xfrm>
            <a:off x="762000" y="6245225"/>
            <a:ext cx="7467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674" name="Title 1"/>
          <p:cNvSpPr>
            <a:spLocks noGrp="1"/>
          </p:cNvSpPr>
          <p:nvPr>
            <p:ph type="title"/>
          </p:nvPr>
        </p:nvSpPr>
        <p:spPr>
          <a:xfrm>
            <a:off x="228600" y="228600"/>
            <a:ext cx="8610600" cy="685800"/>
          </a:xfrm>
        </p:spPr>
        <p:txBody>
          <a:bodyPr/>
          <a:lstStyle/>
          <a:p>
            <a:r>
              <a:rPr lang="en-US" altLang="en-US" smtClean="0"/>
              <a:t>Gold</a:t>
            </a:r>
          </a:p>
        </p:txBody>
      </p:sp>
      <p:sp>
        <p:nvSpPr>
          <p:cNvPr id="28675" name="Content Placeholder 2"/>
          <p:cNvSpPr>
            <a:spLocks noGrp="1"/>
          </p:cNvSpPr>
          <p:nvPr>
            <p:ph idx="1"/>
          </p:nvPr>
        </p:nvSpPr>
        <p:spPr>
          <a:xfrm>
            <a:off x="228600" y="990600"/>
            <a:ext cx="8686800" cy="5105400"/>
          </a:xfrm>
        </p:spPr>
        <p:txBody>
          <a:bodyPr/>
          <a:lstStyle/>
          <a:p>
            <a:pPr>
              <a:buFont typeface="Wingdings" pitchFamily="2" charset="2"/>
              <a:buChar char="Ø"/>
            </a:pPr>
            <a:r>
              <a:rPr lang="en-US" altLang="en-US" sz="3400" smtClean="0">
                <a:latin typeface="Arial Narrow" pitchFamily="34" charset="0"/>
              </a:rPr>
              <a:t>United States adopted a bimetallic (Gold and Silver) standard via the Coinage Act of 1792</a:t>
            </a:r>
            <a:r>
              <a:rPr lang="en-US" altLang="en-US" smtClean="0">
                <a:latin typeface="Arial Narrow" pitchFamily="34" charset="0"/>
              </a:rPr>
              <a:t>. </a:t>
            </a:r>
          </a:p>
          <a:p>
            <a:pPr>
              <a:buFont typeface="Wingdings" pitchFamily="2" charset="2"/>
              <a:buChar char="Ø"/>
            </a:pPr>
            <a:endParaRPr lang="en-US" altLang="en-US" sz="1100" smtClean="0">
              <a:latin typeface="Arial Narrow" pitchFamily="34" charset="0"/>
            </a:endParaRPr>
          </a:p>
          <a:p>
            <a:pPr>
              <a:buFont typeface="Wingdings" pitchFamily="2" charset="2"/>
              <a:buChar char="Ø"/>
            </a:pPr>
            <a:r>
              <a:rPr lang="en-US" altLang="en-US" sz="3400" smtClean="0">
                <a:latin typeface="Arial Narrow" pitchFamily="34" charset="0"/>
              </a:rPr>
              <a:t>In 1837, the U.S. adjusted the fixed price of the dollar to 23.22 grains of fine gold.</a:t>
            </a:r>
          </a:p>
          <a:p>
            <a:pPr>
              <a:buFont typeface="Wingdings" pitchFamily="2" charset="2"/>
              <a:buChar char="Ø"/>
            </a:pPr>
            <a:endParaRPr lang="en-US" altLang="en-US" sz="1100" smtClean="0">
              <a:latin typeface="Arial Narrow" pitchFamily="34" charset="0"/>
            </a:endParaRPr>
          </a:p>
          <a:p>
            <a:pPr>
              <a:buFont typeface="Wingdings" pitchFamily="2" charset="2"/>
              <a:buChar char="Ø"/>
            </a:pPr>
            <a:r>
              <a:rPr lang="en-US" altLang="en-US" sz="3400" smtClean="0">
                <a:latin typeface="Arial Narrow" pitchFamily="34" charset="0"/>
              </a:rPr>
              <a:t>in 1873, gold became the single standard</a:t>
            </a:r>
            <a:r>
              <a:rPr lang="en-US" altLang="en-US" smtClean="0">
                <a:latin typeface="Arial Narrow" pitchFamily="34" charset="0"/>
              </a:rPr>
              <a:t>. </a:t>
            </a:r>
          </a:p>
          <a:p>
            <a:pPr>
              <a:buFont typeface="Wingdings" pitchFamily="2" charset="2"/>
              <a:buChar char="Ø"/>
            </a:pPr>
            <a:endParaRPr lang="en-US" altLang="en-US" sz="1100" smtClean="0">
              <a:latin typeface="Arial Narrow" pitchFamily="34" charset="0"/>
            </a:endParaRPr>
          </a:p>
          <a:p>
            <a:pPr>
              <a:buFont typeface="Wingdings" pitchFamily="2" charset="2"/>
              <a:buChar char="Ø"/>
            </a:pPr>
            <a:r>
              <a:rPr lang="en-US" altLang="en-US" sz="3400" smtClean="0">
                <a:latin typeface="Arial Narrow" pitchFamily="34" charset="0"/>
              </a:rPr>
              <a:t>The Gold Standard Act ratified on March 14, 1900, established gold as the only standard.</a:t>
            </a:r>
            <a:r>
              <a:rPr lang="en-US" altLang="en-US" smtClean="0">
                <a:latin typeface="Arial Narrow" pitchFamily="34" charset="0"/>
              </a:rPr>
              <a:t>  </a:t>
            </a:r>
          </a:p>
          <a:p>
            <a:pPr>
              <a:buFont typeface="Wingdings" pitchFamily="2" charset="2"/>
              <a:buChar char="Ø"/>
            </a:pPr>
            <a:r>
              <a:rPr lang="en-US" altLang="en-US" sz="3400" smtClean="0">
                <a:latin typeface="Arial Narrow" pitchFamily="34" charset="0"/>
              </a:rPr>
              <a:t>Gold as currency is not part of a Central Bank plan</a:t>
            </a:r>
          </a:p>
          <a:p>
            <a:pPr>
              <a:buFontTx/>
              <a:buNone/>
            </a:pPr>
            <a:endParaRPr lang="en-US" altLang="en-US" smtClean="0"/>
          </a:p>
        </p:txBody>
      </p:sp>
      <p:sp>
        <p:nvSpPr>
          <p:cNvPr id="2867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DCD10BE5-710E-4551-98DC-32BB6643460B}" type="slidenum">
              <a:rPr lang="en-US" altLang="en-US" smtClean="0"/>
              <a:pPr eaLnBrk="1" hangingPunct="1"/>
              <a:t>26</a:t>
            </a:fld>
            <a:endParaRPr lang="en-US" altLang="en-US" smtClean="0"/>
          </a:p>
        </p:txBody>
      </p:sp>
      <p:sp>
        <p:nvSpPr>
          <p:cNvPr id="28677" name="Footer Placeholder 4"/>
          <p:cNvSpPr>
            <a:spLocks noGrp="1"/>
          </p:cNvSpPr>
          <p:nvPr>
            <p:ph type="ftr" sz="quarter" idx="11"/>
          </p:nvPr>
        </p:nvSpPr>
        <p:spPr>
          <a:xfrm>
            <a:off x="609600" y="6245225"/>
            <a:ext cx="76962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9698" name="Title 1"/>
          <p:cNvSpPr>
            <a:spLocks noGrp="1"/>
          </p:cNvSpPr>
          <p:nvPr>
            <p:ph type="title"/>
          </p:nvPr>
        </p:nvSpPr>
        <p:spPr>
          <a:xfrm>
            <a:off x="228600" y="228600"/>
            <a:ext cx="8610600" cy="838200"/>
          </a:xfrm>
        </p:spPr>
        <p:txBody>
          <a:bodyPr/>
          <a:lstStyle/>
          <a:p>
            <a:r>
              <a:rPr lang="en-US" altLang="en-US" sz="4000" smtClean="0"/>
              <a:t>Economic and Financial Crises </a:t>
            </a:r>
            <a:br>
              <a:rPr lang="en-US" altLang="en-US" sz="4000" smtClean="0"/>
            </a:br>
            <a:r>
              <a:rPr lang="en-US" altLang="en-US" sz="3400" smtClean="0"/>
              <a:t>1873-1908</a:t>
            </a:r>
          </a:p>
        </p:txBody>
      </p:sp>
      <p:sp>
        <p:nvSpPr>
          <p:cNvPr id="29699" name="Content Placeholder 2"/>
          <p:cNvSpPr>
            <a:spLocks noGrp="1"/>
          </p:cNvSpPr>
          <p:nvPr>
            <p:ph idx="1"/>
          </p:nvPr>
        </p:nvSpPr>
        <p:spPr>
          <a:xfrm>
            <a:off x="228600" y="1143000"/>
            <a:ext cx="8686800" cy="5105400"/>
          </a:xfrm>
        </p:spPr>
        <p:txBody>
          <a:bodyPr/>
          <a:lstStyle/>
          <a:p>
            <a:pPr>
              <a:buFont typeface="Wingdings" pitchFamily="2" charset="2"/>
              <a:buChar char="Ø"/>
            </a:pPr>
            <a:r>
              <a:rPr lang="en-US" altLang="en-US" sz="3300" smtClean="0">
                <a:latin typeface="Arial Narrow" pitchFamily="34" charset="0"/>
              </a:rPr>
              <a:t>The largest bank in the United States failed because of problems in Europe.</a:t>
            </a:r>
          </a:p>
          <a:p>
            <a:pPr>
              <a:buFont typeface="Wingdings" pitchFamily="2" charset="2"/>
              <a:buChar char="Ø"/>
            </a:pPr>
            <a:r>
              <a:rPr lang="en-US" altLang="en-US" sz="3300" smtClean="0">
                <a:latin typeface="Arial Narrow" pitchFamily="34" charset="0"/>
              </a:rPr>
              <a:t>The coinage Act depressed the price of silver.</a:t>
            </a:r>
          </a:p>
          <a:p>
            <a:pPr>
              <a:buFont typeface="Wingdings" pitchFamily="2" charset="2"/>
              <a:buChar char="Ø"/>
            </a:pPr>
            <a:r>
              <a:rPr lang="en-US" altLang="en-US" sz="3300" smtClean="0">
                <a:latin typeface="Arial Narrow" pitchFamily="34" charset="0"/>
              </a:rPr>
              <a:t>The Vienna Stock Exchange collapsed.</a:t>
            </a:r>
          </a:p>
          <a:p>
            <a:pPr>
              <a:buFont typeface="Wingdings" pitchFamily="2" charset="2"/>
              <a:buChar char="Ø"/>
            </a:pPr>
            <a:r>
              <a:rPr lang="en-US" altLang="en-US" sz="3300" smtClean="0">
                <a:latin typeface="Arial Narrow" pitchFamily="34" charset="0"/>
              </a:rPr>
              <a:t>Failure of the Reading Railroad and withdrawal of European investment in the stock market.</a:t>
            </a:r>
          </a:p>
          <a:p>
            <a:pPr>
              <a:buFont typeface="Wingdings" pitchFamily="2" charset="2"/>
              <a:buChar char="Ø"/>
            </a:pPr>
            <a:r>
              <a:rPr lang="en-US" altLang="en-US" sz="3300" smtClean="0">
                <a:latin typeface="Arial Narrow" pitchFamily="34" charset="0"/>
              </a:rPr>
              <a:t>Run on gold and banks.</a:t>
            </a:r>
          </a:p>
          <a:p>
            <a:pPr>
              <a:buFont typeface="Wingdings" pitchFamily="2" charset="2"/>
              <a:buChar char="Ø"/>
            </a:pPr>
            <a:r>
              <a:rPr lang="en-US" altLang="en-US" sz="3300" smtClean="0">
                <a:latin typeface="Arial Narrow" pitchFamily="34" charset="0"/>
              </a:rPr>
              <a:t>In spite of it all, United States industrial production increased fourfold.</a:t>
            </a:r>
          </a:p>
          <a:p>
            <a:pPr>
              <a:buFont typeface="Wingdings" pitchFamily="2" charset="2"/>
              <a:buChar char="Ø"/>
            </a:pPr>
            <a:endParaRPr lang="en-US" altLang="en-US" smtClean="0">
              <a:latin typeface="Arial Narrow" pitchFamily="34" charset="0"/>
            </a:endParaRPr>
          </a:p>
        </p:txBody>
      </p:sp>
      <p:sp>
        <p:nvSpPr>
          <p:cNvPr id="2970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4FB5EF6-3A03-4388-A582-EAE5D8DB1E2B}" type="slidenum">
              <a:rPr lang="en-US" altLang="en-US" smtClean="0"/>
              <a:pPr eaLnBrk="1" hangingPunct="1"/>
              <a:t>27</a:t>
            </a:fld>
            <a:endParaRPr lang="en-US" altLang="en-US" smtClean="0"/>
          </a:p>
        </p:txBody>
      </p:sp>
      <p:sp>
        <p:nvSpPr>
          <p:cNvPr id="29701" name="Footer Placeholder 4"/>
          <p:cNvSpPr>
            <a:spLocks noGrp="1"/>
          </p:cNvSpPr>
          <p:nvPr>
            <p:ph type="ftr" sz="quarter" idx="11"/>
          </p:nvPr>
        </p:nvSpPr>
        <p:spPr>
          <a:xfrm>
            <a:off x="609600" y="6245225"/>
            <a:ext cx="7620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22" name="Title 1"/>
          <p:cNvSpPr>
            <a:spLocks noGrp="1"/>
          </p:cNvSpPr>
          <p:nvPr>
            <p:ph type="title"/>
          </p:nvPr>
        </p:nvSpPr>
        <p:spPr>
          <a:xfrm>
            <a:off x="457200" y="228600"/>
            <a:ext cx="8229600" cy="914400"/>
          </a:xfrm>
        </p:spPr>
        <p:txBody>
          <a:bodyPr/>
          <a:lstStyle/>
          <a:p>
            <a:pPr eaLnBrk="1" hangingPunct="1"/>
            <a:r>
              <a:rPr lang="en-US" altLang="en-US" smtClean="0"/>
              <a:t>National Monetary Commission</a:t>
            </a:r>
          </a:p>
        </p:txBody>
      </p:sp>
      <p:sp>
        <p:nvSpPr>
          <p:cNvPr id="30723" name="Content Placeholder 2"/>
          <p:cNvSpPr>
            <a:spLocks noGrp="1"/>
          </p:cNvSpPr>
          <p:nvPr>
            <p:ph idx="1"/>
          </p:nvPr>
        </p:nvSpPr>
        <p:spPr>
          <a:xfrm>
            <a:off x="304800" y="1524000"/>
            <a:ext cx="8458200" cy="4648200"/>
          </a:xfrm>
        </p:spPr>
        <p:txBody>
          <a:bodyPr/>
          <a:lstStyle/>
          <a:p>
            <a:pPr eaLnBrk="1" hangingPunct="1">
              <a:buFontTx/>
              <a:buNone/>
            </a:pPr>
            <a:r>
              <a:rPr lang="en-US" altLang="en-US" smtClean="0"/>
              <a:t>	</a:t>
            </a:r>
            <a:r>
              <a:rPr lang="en-US" altLang="en-US" sz="3400" smtClean="0"/>
              <a:t>The public demanded legislation from Congress to prevent the recurrence of manipulation in the money supply. Reform seemed inevitable. To head off and control the reform, the National Monetary Commission was created. </a:t>
            </a:r>
          </a:p>
          <a:p>
            <a:pPr lvl="3" eaLnBrk="1" hangingPunct="1">
              <a:buFontTx/>
              <a:buNone/>
            </a:pPr>
            <a:r>
              <a:rPr lang="en-US" altLang="en-US" sz="800" smtClean="0">
                <a:latin typeface="Arial Narrow" pitchFamily="34" charset="0"/>
              </a:rPr>
              <a:t>			</a:t>
            </a:r>
          </a:p>
          <a:p>
            <a:pPr lvl="3" eaLnBrk="1" hangingPunct="1">
              <a:buFontTx/>
              <a:buNone/>
            </a:pPr>
            <a:r>
              <a:rPr lang="en-US" altLang="en-US" sz="800" smtClean="0">
                <a:latin typeface="Arial Narrow" pitchFamily="34" charset="0"/>
              </a:rPr>
              <a:t>			</a:t>
            </a:r>
            <a:r>
              <a:rPr lang="en-US" altLang="en-US" smtClean="0">
                <a:latin typeface="Arial Narrow" pitchFamily="34" charset="0"/>
              </a:rPr>
              <a:t>	</a:t>
            </a:r>
          </a:p>
          <a:p>
            <a:pPr lvl="3" eaLnBrk="1" hangingPunct="1">
              <a:buFontTx/>
              <a:buNone/>
            </a:pPr>
            <a:r>
              <a:rPr lang="en-US" altLang="en-US" i="1" smtClean="0">
                <a:latin typeface="Arial Narrow" pitchFamily="34" charset="0"/>
              </a:rPr>
              <a:t>					Mullins-Secrets of the Federal Reserve</a:t>
            </a:r>
          </a:p>
        </p:txBody>
      </p:sp>
      <p:sp>
        <p:nvSpPr>
          <p:cNvPr id="3072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6582FA8-0AE5-4C39-B596-4AC56990EF92}" type="slidenum">
              <a:rPr lang="en-US" altLang="en-US" smtClean="0"/>
              <a:pPr eaLnBrk="1" hangingPunct="1"/>
              <a:t>28</a:t>
            </a:fld>
            <a:endParaRPr lang="en-US" altLang="en-US" smtClean="0"/>
          </a:p>
        </p:txBody>
      </p:sp>
      <p:sp>
        <p:nvSpPr>
          <p:cNvPr id="30725" name="Footer Placeholder 4"/>
          <p:cNvSpPr>
            <a:spLocks noGrp="1"/>
          </p:cNvSpPr>
          <p:nvPr>
            <p:ph type="ftr" sz="quarter" idx="11"/>
          </p:nvPr>
        </p:nvSpPr>
        <p:spPr>
          <a:xfrm>
            <a:off x="533400" y="6245225"/>
            <a:ext cx="76962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1746" name="Title 1"/>
          <p:cNvSpPr>
            <a:spLocks noGrp="1"/>
          </p:cNvSpPr>
          <p:nvPr>
            <p:ph type="title"/>
          </p:nvPr>
        </p:nvSpPr>
        <p:spPr>
          <a:xfrm>
            <a:off x="457200" y="0"/>
            <a:ext cx="8077200" cy="990600"/>
          </a:xfrm>
        </p:spPr>
        <p:txBody>
          <a:bodyPr/>
          <a:lstStyle/>
          <a:p>
            <a:r>
              <a:rPr lang="en-US" altLang="en-US" smtClean="0"/>
              <a:t>National Monetary Commission</a:t>
            </a:r>
          </a:p>
        </p:txBody>
      </p:sp>
      <p:sp>
        <p:nvSpPr>
          <p:cNvPr id="31747" name="Content Placeholder 2"/>
          <p:cNvSpPr>
            <a:spLocks noGrp="1"/>
          </p:cNvSpPr>
          <p:nvPr>
            <p:ph idx="1"/>
          </p:nvPr>
        </p:nvSpPr>
        <p:spPr>
          <a:xfrm>
            <a:off x="228600" y="1066800"/>
            <a:ext cx="8686800" cy="5181600"/>
          </a:xfrm>
        </p:spPr>
        <p:txBody>
          <a:bodyPr/>
          <a:lstStyle/>
          <a:p>
            <a:pPr>
              <a:buFontTx/>
              <a:buNone/>
            </a:pPr>
            <a:r>
              <a:rPr lang="en-US" altLang="en-US" smtClean="0"/>
              <a:t> 	</a:t>
            </a:r>
            <a:r>
              <a:rPr lang="en-US" altLang="en-US" sz="3600" smtClean="0">
                <a:latin typeface="Arial Narrow" pitchFamily="34" charset="0"/>
              </a:rPr>
              <a:t>The 1908  Aldrich-Vreeland Act created the National Monetary Commission. </a:t>
            </a:r>
          </a:p>
          <a:p>
            <a:pPr lvl="1">
              <a:buFont typeface="Wingdings" pitchFamily="2" charset="2"/>
              <a:buChar char="Ø"/>
            </a:pPr>
            <a:r>
              <a:rPr lang="en-US" altLang="en-US" sz="3400" smtClean="0">
                <a:latin typeface="Arial Narrow" pitchFamily="34" charset="0"/>
              </a:rPr>
              <a:t>9 senators and 9 members of the House of Representatives</a:t>
            </a:r>
          </a:p>
          <a:p>
            <a:pPr lvl="1">
              <a:buFont typeface="Wingdings" pitchFamily="2" charset="2"/>
              <a:buChar char="Ø"/>
            </a:pPr>
            <a:r>
              <a:rPr lang="en-US" altLang="en-US" sz="3400" smtClean="0">
                <a:latin typeface="Arial Narrow" pitchFamily="34" charset="0"/>
              </a:rPr>
              <a:t> Responsible for making a comprehensive study of the necessary and desirable changes in the money and banking system of the United States. </a:t>
            </a:r>
          </a:p>
          <a:p>
            <a:pPr lvl="1">
              <a:buFont typeface="Wingdings" pitchFamily="2" charset="2"/>
              <a:buChar char="Ø"/>
            </a:pPr>
            <a:r>
              <a:rPr lang="en-US" altLang="en-US" sz="3400" smtClean="0">
                <a:latin typeface="Arial Narrow" pitchFamily="34" charset="0"/>
              </a:rPr>
              <a:t>Senator Nelson Aldrich headed the Commission.</a:t>
            </a:r>
          </a:p>
        </p:txBody>
      </p:sp>
      <p:sp>
        <p:nvSpPr>
          <p:cNvPr id="3174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BA6FCF5-ED27-409A-9AE5-F6CACAA02946}" type="slidenum">
              <a:rPr lang="en-US" altLang="en-US" smtClean="0"/>
              <a:pPr eaLnBrk="1" hangingPunct="1"/>
              <a:t>29</a:t>
            </a:fld>
            <a:endParaRPr lang="en-US" altLang="en-US" smtClean="0"/>
          </a:p>
        </p:txBody>
      </p:sp>
      <p:sp>
        <p:nvSpPr>
          <p:cNvPr id="31749" name="Footer Placeholder 4"/>
          <p:cNvSpPr>
            <a:spLocks noGrp="1"/>
          </p:cNvSpPr>
          <p:nvPr>
            <p:ph type="ftr" sz="quarter" idx="11"/>
          </p:nvPr>
        </p:nvSpPr>
        <p:spPr>
          <a:xfrm>
            <a:off x="914400" y="6245225"/>
            <a:ext cx="73152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Title 1"/>
          <p:cNvSpPr>
            <a:spLocks noGrp="1"/>
          </p:cNvSpPr>
          <p:nvPr>
            <p:ph type="title"/>
          </p:nvPr>
        </p:nvSpPr>
        <p:spPr>
          <a:xfrm>
            <a:off x="457200" y="228600"/>
            <a:ext cx="8153400" cy="792163"/>
          </a:xfrm>
        </p:spPr>
        <p:txBody>
          <a:bodyPr/>
          <a:lstStyle/>
          <a:p>
            <a:pPr eaLnBrk="1" hangingPunct="1"/>
            <a:r>
              <a:rPr lang="en-US" altLang="en-US" smtClean="0">
                <a:solidFill>
                  <a:schemeClr val="tx1"/>
                </a:solidFill>
              </a:rPr>
              <a:t>America’s Divine Destiny</a:t>
            </a:r>
          </a:p>
        </p:txBody>
      </p:sp>
      <p:sp>
        <p:nvSpPr>
          <p:cNvPr id="5123" name="Content Placeholder 2"/>
          <p:cNvSpPr>
            <a:spLocks noGrp="1"/>
          </p:cNvSpPr>
          <p:nvPr>
            <p:ph idx="1"/>
          </p:nvPr>
        </p:nvSpPr>
        <p:spPr>
          <a:xfrm>
            <a:off x="228600" y="1143000"/>
            <a:ext cx="8686800" cy="5105400"/>
          </a:xfrm>
        </p:spPr>
        <p:txBody>
          <a:bodyPr/>
          <a:lstStyle/>
          <a:p>
            <a:pPr eaLnBrk="1" hangingPunct="1">
              <a:buFont typeface="Wingdings" pitchFamily="2" charset="2"/>
              <a:buChar char="Ø"/>
            </a:pPr>
            <a:r>
              <a:rPr lang="en-US" altLang="en-US" sz="3600" smtClean="0">
                <a:latin typeface="Arial Narrow" pitchFamily="34" charset="0"/>
              </a:rPr>
              <a:t>“</a:t>
            </a:r>
            <a:r>
              <a:rPr lang="en-US" altLang="en-US" sz="3400" smtClean="0">
                <a:latin typeface="Arial Narrow" pitchFamily="34" charset="0"/>
              </a:rPr>
              <a:t>A place set apart from all nations where God's people were called to raise up an ensign–a sign. The sign of the I AM Presence, individual Christhood and the banner of Maitreya.” </a:t>
            </a:r>
          </a:p>
          <a:p>
            <a:pPr eaLnBrk="1" hangingPunct="1">
              <a:buFontTx/>
              <a:buNone/>
            </a:pPr>
            <a:endParaRPr lang="en-US" altLang="en-US" sz="1600" smtClean="0">
              <a:latin typeface="Arial Narrow" pitchFamily="34" charset="0"/>
            </a:endParaRPr>
          </a:p>
          <a:p>
            <a:pPr eaLnBrk="1" hangingPunct="1">
              <a:buFont typeface="Wingdings" pitchFamily="2" charset="2"/>
              <a:buChar char="Ø"/>
            </a:pPr>
            <a:r>
              <a:rPr lang="en-US" altLang="en-US" sz="3400" smtClean="0">
                <a:latin typeface="Arial Narrow" pitchFamily="34" charset="0"/>
              </a:rPr>
              <a:t>“Where individual by individual and heart by heart, is sent by God to be the standard-bearer of the path of individual Christhood, bringing that path to the nations of the world, to all who would receive…”	</a:t>
            </a:r>
            <a:r>
              <a:rPr lang="en-US" altLang="en-US" sz="3600" smtClean="0">
                <a:latin typeface="Arial Narrow" pitchFamily="34" charset="0"/>
              </a:rPr>
              <a:t>				</a:t>
            </a:r>
            <a:r>
              <a:rPr lang="en-US" altLang="en-US" sz="2000" i="1" smtClean="0">
                <a:latin typeface="Arial Narrow" pitchFamily="34" charset="0"/>
              </a:rPr>
              <a:t>ECP - POW Vol. 31. No. 9 - February 28, 1988</a:t>
            </a:r>
          </a:p>
        </p:txBody>
      </p:sp>
      <p:sp>
        <p:nvSpPr>
          <p:cNvPr id="512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A8F457F-7278-4850-B80D-0DEE9399CA53}" type="slidenum">
              <a:rPr lang="en-US" altLang="en-US" smtClean="0"/>
              <a:pPr eaLnBrk="1" hangingPunct="1"/>
              <a:t>3</a:t>
            </a:fld>
            <a:endParaRPr lang="en-US" altLang="en-US" smtClean="0"/>
          </a:p>
        </p:txBody>
      </p:sp>
      <p:sp>
        <p:nvSpPr>
          <p:cNvPr id="5125" name="Footer Placeholder 4"/>
          <p:cNvSpPr>
            <a:spLocks noGrp="1"/>
          </p:cNvSpPr>
          <p:nvPr>
            <p:ph type="ftr" sz="quarter" idx="11"/>
          </p:nvPr>
        </p:nvSpPr>
        <p:spPr>
          <a:xfrm>
            <a:off x="533400" y="6245225"/>
            <a:ext cx="7620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2770" name="Title 1"/>
          <p:cNvSpPr>
            <a:spLocks noGrp="1"/>
          </p:cNvSpPr>
          <p:nvPr>
            <p:ph type="title"/>
          </p:nvPr>
        </p:nvSpPr>
        <p:spPr>
          <a:xfrm>
            <a:off x="457200" y="274638"/>
            <a:ext cx="8305800" cy="715962"/>
          </a:xfrm>
        </p:spPr>
        <p:txBody>
          <a:bodyPr/>
          <a:lstStyle/>
          <a:p>
            <a:r>
              <a:rPr lang="en-US" altLang="en-US" smtClean="0"/>
              <a:t>National Monetary Commission</a:t>
            </a:r>
          </a:p>
        </p:txBody>
      </p:sp>
      <p:sp>
        <p:nvSpPr>
          <p:cNvPr id="32771" name="Content Placeholder 2"/>
          <p:cNvSpPr>
            <a:spLocks noGrp="1"/>
          </p:cNvSpPr>
          <p:nvPr>
            <p:ph idx="1"/>
          </p:nvPr>
        </p:nvSpPr>
        <p:spPr>
          <a:xfrm>
            <a:off x="457200" y="1295400"/>
            <a:ext cx="8229600" cy="4495800"/>
          </a:xfrm>
        </p:spPr>
        <p:txBody>
          <a:bodyPr/>
          <a:lstStyle/>
          <a:p>
            <a:pPr>
              <a:buFontTx/>
              <a:buNone/>
            </a:pPr>
            <a:r>
              <a:rPr lang="en-US" altLang="en-US" sz="3600" smtClean="0">
                <a:latin typeface="Arial Narrow" pitchFamily="34" charset="0"/>
              </a:rPr>
              <a:t>What did it accomplish?</a:t>
            </a:r>
          </a:p>
          <a:p>
            <a:pPr>
              <a:buFont typeface="Wingdings" pitchFamily="2" charset="2"/>
              <a:buChar char="Ø"/>
            </a:pPr>
            <a:r>
              <a:rPr lang="en-US" altLang="en-US" sz="3600" smtClean="0">
                <a:latin typeface="Arial Narrow" pitchFamily="34" charset="0"/>
              </a:rPr>
              <a:t>Senator Aldrich led a team of experts to Europe to study banking and currency systems in England, France, Germany, Switzerland, Italy, Belgium, Russia</a:t>
            </a:r>
            <a:r>
              <a:rPr lang="en-US" altLang="en-US" sz="3600" smtClean="0"/>
              <a:t>, </a:t>
            </a:r>
          </a:p>
          <a:p>
            <a:pPr>
              <a:buFontTx/>
              <a:buNone/>
            </a:pPr>
            <a:endParaRPr lang="en-US" altLang="en-US" sz="1400" smtClean="0"/>
          </a:p>
          <a:p>
            <a:pPr>
              <a:buFont typeface="Wingdings" pitchFamily="2" charset="2"/>
              <a:buChar char="Ø"/>
            </a:pPr>
            <a:r>
              <a:rPr lang="en-US" altLang="en-US" sz="3600" smtClean="0">
                <a:latin typeface="Arial Narrow" pitchFamily="34" charset="0"/>
              </a:rPr>
              <a:t>Wrote 30 reports with testimony from specialists.</a:t>
            </a:r>
          </a:p>
          <a:p>
            <a:pPr>
              <a:buFontTx/>
              <a:buNone/>
            </a:pPr>
            <a:endParaRPr lang="en-US" altLang="en-US" sz="3600" b="1" smtClean="0">
              <a:latin typeface="Arial Narrow" pitchFamily="34" charset="0"/>
            </a:endParaRPr>
          </a:p>
        </p:txBody>
      </p:sp>
      <p:sp>
        <p:nvSpPr>
          <p:cNvPr id="3277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9B57E07-DD14-431F-AD32-0180769DC81B}" type="slidenum">
              <a:rPr lang="en-US" altLang="en-US" smtClean="0"/>
              <a:pPr eaLnBrk="1" hangingPunct="1"/>
              <a:t>30</a:t>
            </a:fld>
            <a:endParaRPr lang="en-US" altLang="en-US" smtClean="0"/>
          </a:p>
        </p:txBody>
      </p:sp>
      <p:sp>
        <p:nvSpPr>
          <p:cNvPr id="32773" name="Footer Placeholder 4"/>
          <p:cNvSpPr>
            <a:spLocks noGrp="1"/>
          </p:cNvSpPr>
          <p:nvPr>
            <p:ph type="ftr" sz="quarter" idx="11"/>
          </p:nvPr>
        </p:nvSpPr>
        <p:spPr>
          <a:xfrm>
            <a:off x="685800" y="6245225"/>
            <a:ext cx="75438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3794" name="Title 1"/>
          <p:cNvSpPr>
            <a:spLocks noGrp="1"/>
          </p:cNvSpPr>
          <p:nvPr>
            <p:ph type="title"/>
          </p:nvPr>
        </p:nvSpPr>
        <p:spPr>
          <a:xfrm>
            <a:off x="0" y="152400"/>
            <a:ext cx="8839200" cy="762000"/>
          </a:xfrm>
        </p:spPr>
        <p:txBody>
          <a:bodyPr/>
          <a:lstStyle/>
          <a:p>
            <a:pPr eaLnBrk="1" hangingPunct="1"/>
            <a:r>
              <a:rPr lang="en-US" altLang="en-US" smtClean="0"/>
              <a:t>The Federal Reserve - Conception</a:t>
            </a:r>
          </a:p>
        </p:txBody>
      </p:sp>
      <p:sp>
        <p:nvSpPr>
          <p:cNvPr id="33795" name="Content Placeholder 2"/>
          <p:cNvSpPr>
            <a:spLocks noGrp="1"/>
          </p:cNvSpPr>
          <p:nvPr>
            <p:ph idx="1"/>
          </p:nvPr>
        </p:nvSpPr>
        <p:spPr>
          <a:xfrm>
            <a:off x="457200" y="1143000"/>
            <a:ext cx="8229600" cy="5029200"/>
          </a:xfrm>
        </p:spPr>
        <p:txBody>
          <a:bodyPr/>
          <a:lstStyle/>
          <a:p>
            <a:pPr eaLnBrk="1" hangingPunct="1">
              <a:buFontTx/>
              <a:buNone/>
            </a:pPr>
            <a:r>
              <a:rPr lang="en-US" altLang="en-US" sz="3600" smtClean="0">
                <a:latin typeface="Arial Narrow" pitchFamily="34" charset="0"/>
              </a:rPr>
              <a:t>In November 1910, Senator Aldrich arranged a</a:t>
            </a:r>
          </a:p>
          <a:p>
            <a:pPr eaLnBrk="1" hangingPunct="1">
              <a:buFontTx/>
              <a:buNone/>
            </a:pPr>
            <a:r>
              <a:rPr lang="en-US" altLang="en-US" sz="3600" smtClean="0">
                <a:latin typeface="Arial Narrow" pitchFamily="34" charset="0"/>
              </a:rPr>
              <a:t>secret meeting at Jekyll Island off the coast of</a:t>
            </a:r>
          </a:p>
          <a:p>
            <a:pPr eaLnBrk="1" hangingPunct="1">
              <a:buFontTx/>
              <a:buNone/>
            </a:pPr>
            <a:r>
              <a:rPr lang="en-US" altLang="en-US" sz="3600" smtClean="0">
                <a:latin typeface="Arial Narrow" pitchFamily="34" charset="0"/>
              </a:rPr>
              <a:t>Georgia with six other men. They were:</a:t>
            </a:r>
          </a:p>
          <a:p>
            <a:pPr eaLnBrk="1" hangingPunct="1">
              <a:buFontTx/>
              <a:buNone/>
            </a:pPr>
            <a:endParaRPr lang="en-US" altLang="en-US" smtClean="0"/>
          </a:p>
          <a:p>
            <a:pPr eaLnBrk="1" hangingPunct="1">
              <a:buFontTx/>
              <a:buNone/>
            </a:pPr>
            <a:endParaRPr lang="en-US" altLang="en-US" smtClean="0"/>
          </a:p>
          <a:p>
            <a:pPr eaLnBrk="1" hangingPunct="1">
              <a:buFontTx/>
              <a:buNone/>
            </a:pPr>
            <a:r>
              <a:rPr lang="en-US" altLang="en-US" sz="3600" smtClean="0">
                <a:latin typeface="Arial Narrow" pitchFamily="34" charset="0"/>
              </a:rPr>
              <a:t>Benjamin Strong, Frank A. Vanderlip, Henry P.</a:t>
            </a:r>
          </a:p>
          <a:p>
            <a:pPr eaLnBrk="1" hangingPunct="1">
              <a:buFontTx/>
              <a:buNone/>
            </a:pPr>
            <a:r>
              <a:rPr lang="en-US" altLang="en-US" sz="3600" smtClean="0">
                <a:latin typeface="Arial Narrow" pitchFamily="34" charset="0"/>
              </a:rPr>
              <a:t>Davison, Charles D. Norton, Abraham Piatt </a:t>
            </a:r>
          </a:p>
          <a:p>
            <a:pPr eaLnBrk="1" hangingPunct="1">
              <a:buFontTx/>
              <a:buNone/>
            </a:pPr>
            <a:r>
              <a:rPr lang="en-US" altLang="en-US" sz="3600" smtClean="0">
                <a:latin typeface="Arial Narrow" pitchFamily="34" charset="0"/>
              </a:rPr>
              <a:t>Andrew Jr., and Paul M. Warburg.</a:t>
            </a:r>
          </a:p>
        </p:txBody>
      </p:sp>
      <p:pic>
        <p:nvPicPr>
          <p:cNvPr id="33796" name="Picture 3" descr="160px-Nelson_W__Aldrich.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3276600"/>
            <a:ext cx="735013"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797" name="Picture 5" descr="200px-Frank_A__Vanderlip.jpg"/>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505200" y="3276600"/>
            <a:ext cx="609600" cy="930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798" name="Picture 6" descr="Davison Norton Andrew.jpg"/>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4267200" y="3276600"/>
            <a:ext cx="1752600"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799" name="Picture 7" descr="225px-Paul_Warburg_01.jpg"/>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172200" y="3276600"/>
            <a:ext cx="75565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800" name="Picture 8" descr="benjamin_strong.jpg"/>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2667000" y="3200400"/>
            <a:ext cx="784225"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801" name="Slide Number Placeholder 8"/>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981BE26-28D8-4E5B-87B4-0EF2AC5AEB17}" type="slidenum">
              <a:rPr lang="en-US" altLang="en-US" smtClean="0"/>
              <a:pPr eaLnBrk="1" hangingPunct="1"/>
              <a:t>31</a:t>
            </a:fld>
            <a:endParaRPr lang="en-US" altLang="en-US" smtClean="0"/>
          </a:p>
        </p:txBody>
      </p:sp>
      <p:sp>
        <p:nvSpPr>
          <p:cNvPr id="33802" name="Footer Placeholder 9"/>
          <p:cNvSpPr>
            <a:spLocks noGrp="1"/>
          </p:cNvSpPr>
          <p:nvPr>
            <p:ph type="ftr" sz="quarter" idx="11"/>
          </p:nvPr>
        </p:nvSpPr>
        <p:spPr>
          <a:xfrm>
            <a:off x="533400" y="6245225"/>
            <a:ext cx="7620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4818" name="Title 1"/>
          <p:cNvSpPr>
            <a:spLocks noGrp="1"/>
          </p:cNvSpPr>
          <p:nvPr>
            <p:ph type="title"/>
          </p:nvPr>
        </p:nvSpPr>
        <p:spPr>
          <a:xfrm>
            <a:off x="457200" y="228600"/>
            <a:ext cx="8229600" cy="609600"/>
          </a:xfrm>
        </p:spPr>
        <p:txBody>
          <a:bodyPr/>
          <a:lstStyle/>
          <a:p>
            <a:pPr eaLnBrk="1" hangingPunct="1"/>
            <a:r>
              <a:rPr lang="en-US" altLang="en-US" sz="4200" smtClean="0"/>
              <a:t>Who Were They?</a:t>
            </a:r>
          </a:p>
        </p:txBody>
      </p:sp>
      <p:sp>
        <p:nvSpPr>
          <p:cNvPr id="34819" name="Content Placeholder 2"/>
          <p:cNvSpPr>
            <a:spLocks noGrp="1"/>
          </p:cNvSpPr>
          <p:nvPr>
            <p:ph idx="1"/>
          </p:nvPr>
        </p:nvSpPr>
        <p:spPr>
          <a:xfrm>
            <a:off x="228600" y="914400"/>
            <a:ext cx="8686800" cy="5257800"/>
          </a:xfrm>
        </p:spPr>
        <p:txBody>
          <a:bodyPr/>
          <a:lstStyle/>
          <a:p>
            <a:pPr eaLnBrk="1" hangingPunct="1">
              <a:buFont typeface="Wingdings" pitchFamily="2" charset="2"/>
              <a:buChar char="Ø"/>
            </a:pPr>
            <a:r>
              <a:rPr lang="en-US" altLang="en-US" sz="3400" smtClean="0">
                <a:latin typeface="Arial Narrow" pitchFamily="34" charset="0"/>
              </a:rPr>
              <a:t>Senator Nelson Wildmarth Aldrich </a:t>
            </a:r>
          </a:p>
          <a:p>
            <a:pPr lvl="1" eaLnBrk="1" hangingPunct="1">
              <a:buFont typeface="Arial" charset="0"/>
              <a:buChar char="•"/>
            </a:pPr>
            <a:r>
              <a:rPr lang="en-US" altLang="en-US" sz="3400" smtClean="0">
                <a:latin typeface="Arial Narrow" pitchFamily="34" charset="0"/>
              </a:rPr>
              <a:t>The Republican whip in the Senate. </a:t>
            </a:r>
          </a:p>
          <a:p>
            <a:pPr lvl="1" eaLnBrk="1" hangingPunct="1">
              <a:buFont typeface="Arial" charset="0"/>
              <a:buChar char="•"/>
            </a:pPr>
            <a:r>
              <a:rPr lang="en-US" altLang="en-US" sz="3400" smtClean="0">
                <a:latin typeface="Arial Narrow" pitchFamily="34" charset="0"/>
              </a:rPr>
              <a:t>Business associate of J. P. Morgan. </a:t>
            </a:r>
          </a:p>
          <a:p>
            <a:pPr lvl="1" eaLnBrk="1" hangingPunct="1">
              <a:buFont typeface="Arial" charset="0"/>
              <a:buChar char="•"/>
            </a:pPr>
            <a:r>
              <a:rPr lang="en-US" altLang="en-US" sz="3400" smtClean="0">
                <a:latin typeface="Arial Narrow" pitchFamily="34" charset="0"/>
              </a:rPr>
              <a:t>Father-in-law of John D. Rockefeller, Jr.</a:t>
            </a:r>
            <a:endParaRPr lang="en-US" altLang="en-US" sz="1000" smtClean="0">
              <a:latin typeface="Arial Narrow" pitchFamily="34" charset="0"/>
            </a:endParaRPr>
          </a:p>
          <a:p>
            <a:pPr eaLnBrk="1" hangingPunct="1">
              <a:buFont typeface="Wingdings" pitchFamily="2" charset="2"/>
              <a:buChar char="Ø"/>
            </a:pPr>
            <a:r>
              <a:rPr lang="en-US" altLang="en-US" sz="3400" smtClean="0">
                <a:latin typeface="Arial Narrow" pitchFamily="34" charset="0"/>
              </a:rPr>
              <a:t>Abraham Piatt Andrew </a:t>
            </a:r>
          </a:p>
          <a:p>
            <a:pPr lvl="1" eaLnBrk="1" hangingPunct="1">
              <a:buFont typeface="Arial" charset="0"/>
              <a:buChar char="•"/>
            </a:pPr>
            <a:r>
              <a:rPr lang="en-US" altLang="en-US" sz="3400" smtClean="0">
                <a:latin typeface="Arial Narrow" pitchFamily="34" charset="0"/>
              </a:rPr>
              <a:t>Studied in Halle, Berlin and Paris and was an  assistant professor of economics at Harvard</a:t>
            </a:r>
          </a:p>
          <a:p>
            <a:pPr lvl="1" eaLnBrk="1" hangingPunct="1">
              <a:buFont typeface="Arial" charset="0"/>
              <a:buChar char="•"/>
            </a:pPr>
            <a:r>
              <a:rPr lang="en-US" altLang="en-US" sz="3400" smtClean="0">
                <a:latin typeface="Arial Narrow" pitchFamily="34" charset="0"/>
              </a:rPr>
              <a:t>Assistant to National Monetary Commission and was Assistant Secretary of the  U.S. Treasury</a:t>
            </a:r>
          </a:p>
        </p:txBody>
      </p:sp>
      <p:sp>
        <p:nvSpPr>
          <p:cNvPr id="3482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12CC430-0E71-480F-A260-0EF416964807}" type="slidenum">
              <a:rPr lang="en-US" altLang="en-US" smtClean="0"/>
              <a:pPr eaLnBrk="1" hangingPunct="1"/>
              <a:t>32</a:t>
            </a:fld>
            <a:endParaRPr lang="en-US" altLang="en-US" smtClean="0"/>
          </a:p>
        </p:txBody>
      </p:sp>
      <p:sp>
        <p:nvSpPr>
          <p:cNvPr id="34821" name="Footer Placeholder 4"/>
          <p:cNvSpPr>
            <a:spLocks noGrp="1"/>
          </p:cNvSpPr>
          <p:nvPr>
            <p:ph type="ftr" sz="quarter" idx="11"/>
          </p:nvPr>
        </p:nvSpPr>
        <p:spPr>
          <a:xfrm>
            <a:off x="914400" y="6245225"/>
            <a:ext cx="73152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5842" name="Title 1"/>
          <p:cNvSpPr>
            <a:spLocks noGrp="1"/>
          </p:cNvSpPr>
          <p:nvPr>
            <p:ph type="title"/>
          </p:nvPr>
        </p:nvSpPr>
        <p:spPr>
          <a:xfrm>
            <a:off x="457200" y="274638"/>
            <a:ext cx="8153400" cy="639762"/>
          </a:xfrm>
        </p:spPr>
        <p:txBody>
          <a:bodyPr/>
          <a:lstStyle/>
          <a:p>
            <a:r>
              <a:rPr lang="en-US" altLang="en-US" smtClean="0"/>
              <a:t>Who Were They?</a:t>
            </a:r>
          </a:p>
        </p:txBody>
      </p:sp>
      <p:sp>
        <p:nvSpPr>
          <p:cNvPr id="35843" name="Content Placeholder 2"/>
          <p:cNvSpPr>
            <a:spLocks noGrp="1"/>
          </p:cNvSpPr>
          <p:nvPr>
            <p:ph idx="1"/>
          </p:nvPr>
        </p:nvSpPr>
        <p:spPr>
          <a:xfrm>
            <a:off x="457200" y="990600"/>
            <a:ext cx="8229600" cy="4343400"/>
          </a:xfrm>
        </p:spPr>
        <p:txBody>
          <a:bodyPr/>
          <a:lstStyle/>
          <a:p>
            <a:pPr>
              <a:buFont typeface="Wingdings" pitchFamily="2" charset="2"/>
              <a:buChar char="Ø"/>
            </a:pPr>
            <a:r>
              <a:rPr lang="en-US" altLang="en-US" sz="3400" smtClean="0">
                <a:latin typeface="Arial Narrow" pitchFamily="34" charset="0"/>
              </a:rPr>
              <a:t>Frank Vanderlip</a:t>
            </a:r>
          </a:p>
          <a:p>
            <a:pPr lvl="1">
              <a:buFont typeface="Arial" charset="0"/>
              <a:buChar char="•"/>
            </a:pPr>
            <a:r>
              <a:rPr lang="en-US" altLang="en-US" sz="3400" smtClean="0">
                <a:latin typeface="Arial Narrow" pitchFamily="34" charset="0"/>
              </a:rPr>
              <a:t>Former assistant Secretary of the Treasury.</a:t>
            </a:r>
          </a:p>
          <a:p>
            <a:pPr lvl="1">
              <a:buFont typeface="Arial" charset="0"/>
              <a:buChar char="•"/>
            </a:pPr>
            <a:r>
              <a:rPr lang="en-US" altLang="en-US" sz="3400" smtClean="0">
                <a:latin typeface="Arial Narrow" pitchFamily="34" charset="0"/>
              </a:rPr>
              <a:t>President of the National City Bank of New York, the largest bank in America. </a:t>
            </a:r>
          </a:p>
          <a:p>
            <a:pPr lvl="1">
              <a:buFont typeface="Arial" charset="0"/>
              <a:buChar char="•"/>
            </a:pPr>
            <a:r>
              <a:rPr lang="en-US" altLang="en-US" sz="3400" smtClean="0">
                <a:latin typeface="Arial Narrow" pitchFamily="34" charset="0"/>
              </a:rPr>
              <a:t>Represented interests of William Rockefeller.</a:t>
            </a:r>
          </a:p>
          <a:p>
            <a:pPr lvl="1">
              <a:buFont typeface="Arial" charset="0"/>
              <a:buChar char="•"/>
            </a:pPr>
            <a:r>
              <a:rPr lang="en-US" altLang="en-US" sz="3400" smtClean="0">
                <a:latin typeface="Arial Narrow" pitchFamily="34" charset="0"/>
              </a:rPr>
              <a:t>Represented  interests of Jacob H. Schiff and partners of Kuhn, Loeb &amp; Company. </a:t>
            </a:r>
          </a:p>
          <a:p>
            <a:pPr lvl="1">
              <a:buFont typeface="Arial" charset="0"/>
              <a:buChar char="•"/>
            </a:pPr>
            <a:endParaRPr lang="en-US" altLang="en-US" sz="1400" smtClean="0">
              <a:latin typeface="Arial Narrow" pitchFamily="34" charset="0"/>
            </a:endParaRPr>
          </a:p>
        </p:txBody>
      </p:sp>
      <p:sp>
        <p:nvSpPr>
          <p:cNvPr id="3584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4A9F5A7-CE05-4D2C-81C5-FEFF4E8BC3CA}" type="slidenum">
              <a:rPr lang="en-US" altLang="en-US" smtClean="0"/>
              <a:pPr eaLnBrk="1" hangingPunct="1"/>
              <a:t>33</a:t>
            </a:fld>
            <a:endParaRPr lang="en-US" altLang="en-US" smtClean="0"/>
          </a:p>
        </p:txBody>
      </p:sp>
      <p:sp>
        <p:nvSpPr>
          <p:cNvPr id="35845" name="Footer Placeholder 4"/>
          <p:cNvSpPr>
            <a:spLocks noGrp="1"/>
          </p:cNvSpPr>
          <p:nvPr>
            <p:ph type="ftr" sz="quarter" idx="11"/>
          </p:nvPr>
        </p:nvSpPr>
        <p:spPr>
          <a:xfrm>
            <a:off x="762000" y="6245225"/>
            <a:ext cx="73152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6" name="Title 1"/>
          <p:cNvSpPr>
            <a:spLocks noGrp="1"/>
          </p:cNvSpPr>
          <p:nvPr>
            <p:ph type="title"/>
          </p:nvPr>
        </p:nvSpPr>
        <p:spPr>
          <a:xfrm>
            <a:off x="457200" y="152400"/>
            <a:ext cx="8229600" cy="762000"/>
          </a:xfrm>
        </p:spPr>
        <p:txBody>
          <a:bodyPr/>
          <a:lstStyle/>
          <a:p>
            <a:r>
              <a:rPr lang="en-US" altLang="en-US" smtClean="0"/>
              <a:t>Who Were They?</a:t>
            </a:r>
          </a:p>
        </p:txBody>
      </p:sp>
      <p:sp>
        <p:nvSpPr>
          <p:cNvPr id="35843" name="Content Placeholder 2"/>
          <p:cNvSpPr>
            <a:spLocks noGrp="1"/>
          </p:cNvSpPr>
          <p:nvPr>
            <p:ph idx="1"/>
          </p:nvPr>
        </p:nvSpPr>
        <p:spPr>
          <a:xfrm>
            <a:off x="152400" y="914400"/>
            <a:ext cx="8763000" cy="5334000"/>
          </a:xfrm>
        </p:spPr>
        <p:txBody>
          <a:bodyPr/>
          <a:lstStyle/>
          <a:p>
            <a:pPr>
              <a:buFont typeface="Wingdings" pitchFamily="2" charset="2"/>
              <a:buChar char="Ø"/>
              <a:defRPr/>
            </a:pPr>
            <a:r>
              <a:rPr lang="en-US" sz="3400" dirty="0" smtClean="0">
                <a:latin typeface="Arial Narrow" pitchFamily="34" charset="0"/>
              </a:rPr>
              <a:t>Henry P. Davison </a:t>
            </a:r>
          </a:p>
          <a:p>
            <a:pPr lvl="1">
              <a:buFont typeface="Arial" charset="0"/>
              <a:buChar char="•"/>
              <a:defRPr/>
            </a:pPr>
            <a:r>
              <a:rPr lang="en-US" sz="3400" dirty="0" smtClean="0">
                <a:latin typeface="Arial Narrow" pitchFamily="34" charset="0"/>
              </a:rPr>
              <a:t>Senior partner of  J. P. Morgan Company and Morgan’s personal emissary.</a:t>
            </a:r>
          </a:p>
          <a:p>
            <a:pPr>
              <a:buFont typeface="Wingdings" pitchFamily="2" charset="2"/>
              <a:buChar char="Ø"/>
              <a:defRPr/>
            </a:pPr>
            <a:r>
              <a:rPr lang="en-US" sz="3400" dirty="0" smtClean="0">
                <a:latin typeface="Arial Narrow" pitchFamily="34" charset="0"/>
              </a:rPr>
              <a:t>Charles Norton</a:t>
            </a:r>
          </a:p>
          <a:p>
            <a:pPr lvl="1">
              <a:buFont typeface="Arial" charset="0"/>
              <a:buChar char="•"/>
              <a:defRPr/>
            </a:pPr>
            <a:r>
              <a:rPr lang="en-US" sz="3400" dirty="0" smtClean="0">
                <a:latin typeface="Arial Narrow" pitchFamily="34" charset="0"/>
              </a:rPr>
              <a:t>President of the First National Bank of New York.</a:t>
            </a:r>
          </a:p>
          <a:p>
            <a:pPr marL="347472" lvl="1" indent="-347472">
              <a:buFont typeface="Wingdings" pitchFamily="2" charset="2"/>
              <a:buChar char="Ø"/>
              <a:defRPr/>
            </a:pPr>
            <a:r>
              <a:rPr lang="en-US" sz="3400" dirty="0" smtClean="0">
                <a:latin typeface="Arial Narrow" pitchFamily="34" charset="0"/>
              </a:rPr>
              <a:t>Benjamin Strong</a:t>
            </a:r>
          </a:p>
          <a:p>
            <a:pPr lvl="1">
              <a:buFont typeface="Arial" charset="0"/>
              <a:buChar char="•"/>
              <a:defRPr/>
            </a:pPr>
            <a:r>
              <a:rPr lang="en-US" sz="3400" dirty="0" smtClean="0">
                <a:latin typeface="Arial Narrow" pitchFamily="34" charset="0"/>
              </a:rPr>
              <a:t>A lieutenant of J.P. Morgan</a:t>
            </a:r>
          </a:p>
          <a:p>
            <a:pPr lvl="1">
              <a:buFont typeface="Arial" charset="0"/>
              <a:buChar char="•"/>
              <a:defRPr/>
            </a:pPr>
            <a:r>
              <a:rPr lang="en-US" sz="3400" dirty="0" smtClean="0">
                <a:latin typeface="Arial Narrow" pitchFamily="34" charset="0"/>
              </a:rPr>
              <a:t>Would be first head of the Federal Reserve System. </a:t>
            </a:r>
          </a:p>
          <a:p>
            <a:pPr lvl="1">
              <a:buFont typeface="Arial" charset="0"/>
              <a:buChar char="•"/>
              <a:defRPr/>
            </a:pPr>
            <a:endParaRPr lang="en-US" sz="3400" dirty="0" smtClean="0">
              <a:latin typeface="Arial Narrow" pitchFamily="34" charset="0"/>
            </a:endParaRPr>
          </a:p>
          <a:p>
            <a:pPr lvl="1">
              <a:buFont typeface="Arial" charset="0"/>
              <a:buChar char="•"/>
              <a:defRPr/>
            </a:pPr>
            <a:endParaRPr lang="en-US" dirty="0" smtClean="0"/>
          </a:p>
        </p:txBody>
      </p:sp>
      <p:sp>
        <p:nvSpPr>
          <p:cNvPr id="3686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831FBEC-B1A6-476D-A0DF-AA92F3F846CE}" type="slidenum">
              <a:rPr lang="en-US" altLang="en-US" smtClean="0"/>
              <a:pPr eaLnBrk="1" hangingPunct="1"/>
              <a:t>34</a:t>
            </a:fld>
            <a:endParaRPr lang="en-US" altLang="en-US" smtClean="0"/>
          </a:p>
        </p:txBody>
      </p:sp>
      <p:sp>
        <p:nvSpPr>
          <p:cNvPr id="36869" name="Footer Placeholder 4"/>
          <p:cNvSpPr>
            <a:spLocks noGrp="1"/>
          </p:cNvSpPr>
          <p:nvPr>
            <p:ph type="ftr" sz="quarter" idx="11"/>
          </p:nvPr>
        </p:nvSpPr>
        <p:spPr>
          <a:xfrm>
            <a:off x="685800" y="6245225"/>
            <a:ext cx="75438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890" name="Title 1"/>
          <p:cNvSpPr>
            <a:spLocks noGrp="1"/>
          </p:cNvSpPr>
          <p:nvPr>
            <p:ph type="title"/>
          </p:nvPr>
        </p:nvSpPr>
        <p:spPr>
          <a:xfrm>
            <a:off x="457200" y="228600"/>
            <a:ext cx="8153400" cy="715963"/>
          </a:xfrm>
        </p:spPr>
        <p:txBody>
          <a:bodyPr/>
          <a:lstStyle/>
          <a:p>
            <a:pPr eaLnBrk="1" hangingPunct="1"/>
            <a:r>
              <a:rPr lang="en-US" altLang="en-US" smtClean="0"/>
              <a:t>Who Were They?</a:t>
            </a:r>
          </a:p>
        </p:txBody>
      </p:sp>
      <p:sp>
        <p:nvSpPr>
          <p:cNvPr id="37891" name="Content Placeholder 2"/>
          <p:cNvSpPr>
            <a:spLocks noGrp="1"/>
          </p:cNvSpPr>
          <p:nvPr>
            <p:ph idx="1"/>
          </p:nvPr>
        </p:nvSpPr>
        <p:spPr>
          <a:xfrm>
            <a:off x="457200" y="1219200"/>
            <a:ext cx="8229600" cy="4800600"/>
          </a:xfrm>
        </p:spPr>
        <p:txBody>
          <a:bodyPr/>
          <a:lstStyle/>
          <a:p>
            <a:pPr eaLnBrk="1" hangingPunct="1">
              <a:buFont typeface="Wingdings" pitchFamily="2" charset="2"/>
              <a:buChar char="Ø"/>
            </a:pPr>
            <a:r>
              <a:rPr lang="en-US" altLang="en-US" sz="3400" smtClean="0">
                <a:latin typeface="Arial Narrow" pitchFamily="34" charset="0"/>
              </a:rPr>
              <a:t>Paul Warburg </a:t>
            </a:r>
          </a:p>
          <a:p>
            <a:pPr lvl="1" eaLnBrk="1" hangingPunct="1">
              <a:buFont typeface="Arial" charset="0"/>
              <a:buChar char="•"/>
            </a:pPr>
            <a:r>
              <a:rPr lang="en-US" altLang="en-US" sz="3400" smtClean="0">
                <a:latin typeface="Arial Narrow" pitchFamily="34" charset="0"/>
              </a:rPr>
              <a:t>Partner in Kuhn, Loeb &amp; Company </a:t>
            </a:r>
          </a:p>
          <a:p>
            <a:pPr lvl="1" eaLnBrk="1" hangingPunct="1">
              <a:buFont typeface="Arial" charset="0"/>
              <a:buChar char="•"/>
            </a:pPr>
            <a:r>
              <a:rPr lang="en-US" altLang="en-US" sz="3400" smtClean="0">
                <a:latin typeface="Arial Narrow" pitchFamily="34" charset="0"/>
              </a:rPr>
              <a:t>Representative of the Rothschild banking dynasty in England and France </a:t>
            </a:r>
          </a:p>
          <a:p>
            <a:pPr lvl="1" eaLnBrk="1" hangingPunct="1">
              <a:buFont typeface="Arial" charset="0"/>
              <a:buChar char="•"/>
            </a:pPr>
            <a:r>
              <a:rPr lang="en-US" altLang="en-US" sz="3400" smtClean="0">
                <a:latin typeface="Arial Narrow" pitchFamily="34" charset="0"/>
              </a:rPr>
              <a:t>Brother of Max Warburg, the head of the Warburg banking consortium in Germany and the Netherlands. </a:t>
            </a:r>
          </a:p>
          <a:p>
            <a:pPr lvl="1" eaLnBrk="1" hangingPunct="1">
              <a:buFont typeface="Arial" charset="0"/>
              <a:buChar char="•"/>
            </a:pPr>
            <a:r>
              <a:rPr lang="en-US" altLang="en-US" sz="3400" smtClean="0">
                <a:latin typeface="Arial Narrow" pitchFamily="34" charset="0"/>
              </a:rPr>
              <a:t>One of the wealthiest men in the world</a:t>
            </a:r>
          </a:p>
        </p:txBody>
      </p:sp>
      <p:sp>
        <p:nvSpPr>
          <p:cNvPr id="3789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64D1EDF-4E58-485C-B7B6-5849655A4D42}" type="slidenum">
              <a:rPr lang="en-US" altLang="en-US" smtClean="0"/>
              <a:pPr eaLnBrk="1" hangingPunct="1"/>
              <a:t>35</a:t>
            </a:fld>
            <a:endParaRPr lang="en-US" altLang="en-US" smtClean="0"/>
          </a:p>
        </p:txBody>
      </p:sp>
      <p:sp>
        <p:nvSpPr>
          <p:cNvPr id="37893" name="Footer Placeholder 4"/>
          <p:cNvSpPr>
            <a:spLocks noGrp="1"/>
          </p:cNvSpPr>
          <p:nvPr>
            <p:ph type="ftr" sz="quarter" idx="11"/>
          </p:nvPr>
        </p:nvSpPr>
        <p:spPr>
          <a:xfrm>
            <a:off x="533400" y="6245225"/>
            <a:ext cx="76962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914" name="Title 1"/>
          <p:cNvSpPr>
            <a:spLocks noGrp="1"/>
          </p:cNvSpPr>
          <p:nvPr>
            <p:ph type="title"/>
          </p:nvPr>
        </p:nvSpPr>
        <p:spPr>
          <a:xfrm>
            <a:off x="457200" y="274638"/>
            <a:ext cx="8229600" cy="792162"/>
          </a:xfrm>
        </p:spPr>
        <p:txBody>
          <a:bodyPr/>
          <a:lstStyle/>
          <a:p>
            <a:r>
              <a:rPr lang="en-US" altLang="en-US" smtClean="0"/>
              <a:t>The Plan</a:t>
            </a:r>
          </a:p>
        </p:txBody>
      </p:sp>
      <p:sp>
        <p:nvSpPr>
          <p:cNvPr id="38915" name="Content Placeholder 2"/>
          <p:cNvSpPr>
            <a:spLocks noGrp="1"/>
          </p:cNvSpPr>
          <p:nvPr>
            <p:ph idx="1"/>
          </p:nvPr>
        </p:nvSpPr>
        <p:spPr>
          <a:xfrm>
            <a:off x="457200" y="1219200"/>
            <a:ext cx="8229600" cy="4953000"/>
          </a:xfrm>
        </p:spPr>
        <p:txBody>
          <a:bodyPr/>
          <a:lstStyle/>
          <a:p>
            <a:pPr>
              <a:buFont typeface="Wingdings" pitchFamily="2" charset="2"/>
              <a:buChar char="Ø"/>
            </a:pPr>
            <a:r>
              <a:rPr lang="en-US" altLang="en-US" sz="3400" smtClean="0">
                <a:latin typeface="Arial Narrow" pitchFamily="34" charset="0"/>
              </a:rPr>
              <a:t>Create a shared monopoly to eliminate competition (a cartel like OPEC)</a:t>
            </a:r>
          </a:p>
          <a:p>
            <a:pPr>
              <a:buFont typeface="Wingdings" pitchFamily="2" charset="2"/>
              <a:buChar char="Ø"/>
            </a:pPr>
            <a:r>
              <a:rPr lang="en-US" altLang="en-US" sz="3400" smtClean="0">
                <a:latin typeface="Arial Narrow" pitchFamily="34" charset="0"/>
              </a:rPr>
              <a:t>Go into partnership with the U.S. government</a:t>
            </a:r>
          </a:p>
          <a:p>
            <a:pPr>
              <a:buFont typeface="Wingdings" pitchFamily="2" charset="2"/>
              <a:buChar char="Ø"/>
            </a:pPr>
            <a:r>
              <a:rPr lang="en-US" altLang="en-US" sz="3400" smtClean="0">
                <a:latin typeface="Arial Narrow" pitchFamily="34" charset="0"/>
              </a:rPr>
              <a:t>Legitimize the operation through legislation </a:t>
            </a:r>
          </a:p>
          <a:p>
            <a:pPr>
              <a:buFont typeface="Wingdings" pitchFamily="2" charset="2"/>
              <a:buChar char="Ø"/>
            </a:pPr>
            <a:r>
              <a:rPr lang="en-US" altLang="en-US" sz="3400" smtClean="0">
                <a:latin typeface="Arial Narrow" pitchFamily="34" charset="0"/>
              </a:rPr>
              <a:t>Have exclusive rights to monetary policy and control money supply</a:t>
            </a:r>
          </a:p>
          <a:p>
            <a:pPr>
              <a:buFont typeface="Wingdings" pitchFamily="2" charset="2"/>
              <a:buChar char="Ø"/>
            </a:pPr>
            <a:r>
              <a:rPr lang="en-US" altLang="en-US" sz="3400" smtClean="0">
                <a:latin typeface="Arial Narrow" pitchFamily="34" charset="0"/>
              </a:rPr>
              <a:t>Guarantee perpetual profits for themselves and their interests</a:t>
            </a:r>
            <a:r>
              <a:rPr lang="en-US" altLang="en-US" sz="3600" smtClean="0">
                <a:latin typeface="Arial Narrow" pitchFamily="34" charset="0"/>
              </a:rPr>
              <a:t>.</a:t>
            </a:r>
          </a:p>
          <a:p>
            <a:endParaRPr lang="en-US" altLang="en-US" smtClean="0"/>
          </a:p>
        </p:txBody>
      </p:sp>
      <p:sp>
        <p:nvSpPr>
          <p:cNvPr id="3891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511476B-7487-4CC9-8337-EDBF024AC60E}" type="slidenum">
              <a:rPr lang="en-US" altLang="en-US" smtClean="0"/>
              <a:pPr eaLnBrk="1" hangingPunct="1"/>
              <a:t>36</a:t>
            </a:fld>
            <a:endParaRPr lang="en-US" altLang="en-US" smtClean="0"/>
          </a:p>
        </p:txBody>
      </p:sp>
      <p:sp>
        <p:nvSpPr>
          <p:cNvPr id="38917" name="Footer Placeholder 4"/>
          <p:cNvSpPr>
            <a:spLocks noGrp="1"/>
          </p:cNvSpPr>
          <p:nvPr>
            <p:ph type="ftr" sz="quarter" idx="11"/>
          </p:nvPr>
        </p:nvSpPr>
        <p:spPr>
          <a:xfrm>
            <a:off x="457200" y="6245225"/>
            <a:ext cx="77724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9938" name="Title 1"/>
          <p:cNvSpPr>
            <a:spLocks noGrp="1"/>
          </p:cNvSpPr>
          <p:nvPr>
            <p:ph type="title"/>
          </p:nvPr>
        </p:nvSpPr>
        <p:spPr>
          <a:xfrm>
            <a:off x="228600" y="152400"/>
            <a:ext cx="8153400" cy="685800"/>
          </a:xfrm>
        </p:spPr>
        <p:txBody>
          <a:bodyPr/>
          <a:lstStyle/>
          <a:p>
            <a:pPr eaLnBrk="1" hangingPunct="1"/>
            <a:r>
              <a:rPr lang="en-US" altLang="en-US" smtClean="0"/>
              <a:t>The Sell</a:t>
            </a:r>
          </a:p>
        </p:txBody>
      </p:sp>
      <p:sp>
        <p:nvSpPr>
          <p:cNvPr id="39939" name="Content Placeholder 2"/>
          <p:cNvSpPr>
            <a:spLocks noGrp="1"/>
          </p:cNvSpPr>
          <p:nvPr>
            <p:ph idx="1"/>
          </p:nvPr>
        </p:nvSpPr>
        <p:spPr>
          <a:xfrm>
            <a:off x="228600" y="838200"/>
            <a:ext cx="8915400" cy="5486400"/>
          </a:xfrm>
        </p:spPr>
        <p:txBody>
          <a:bodyPr/>
          <a:lstStyle/>
          <a:p>
            <a:pPr eaLnBrk="1" hangingPunct="1">
              <a:buFontTx/>
              <a:buNone/>
            </a:pPr>
            <a:r>
              <a:rPr lang="en-US" altLang="en-US" sz="3600" smtClean="0">
                <a:latin typeface="Arial Narrow" pitchFamily="34" charset="0"/>
              </a:rPr>
              <a:t>They created a bill to have the plan legitimized.</a:t>
            </a:r>
          </a:p>
          <a:p>
            <a:pPr eaLnBrk="1" hangingPunct="1">
              <a:buFont typeface="Wingdings" pitchFamily="2" charset="2"/>
              <a:buChar char="Ø"/>
            </a:pPr>
            <a:r>
              <a:rPr lang="en-US" altLang="en-US" sz="3300" smtClean="0">
                <a:latin typeface="Arial Narrow" pitchFamily="34" charset="0"/>
              </a:rPr>
              <a:t>Paul Warburg created the draft of the plan and the bankers’ representatives made sure their requirements were included.</a:t>
            </a:r>
          </a:p>
          <a:p>
            <a:pPr eaLnBrk="1" hangingPunct="1">
              <a:buFont typeface="Wingdings" pitchFamily="2" charset="2"/>
              <a:buChar char="Ø"/>
            </a:pPr>
            <a:r>
              <a:rPr lang="en-US" altLang="en-US" sz="3300" smtClean="0">
                <a:latin typeface="Arial Narrow" pitchFamily="34" charset="0"/>
              </a:rPr>
              <a:t>Called the plan the Federal Reserve System to avoid any suggestion of a central bank.</a:t>
            </a:r>
          </a:p>
          <a:p>
            <a:pPr eaLnBrk="1" hangingPunct="1">
              <a:buFont typeface="Wingdings" pitchFamily="2" charset="2"/>
              <a:buChar char="Ø"/>
            </a:pPr>
            <a:r>
              <a:rPr lang="en-US" altLang="en-US" sz="3300" smtClean="0">
                <a:latin typeface="Arial Narrow" pitchFamily="34" charset="0"/>
              </a:rPr>
              <a:t>The plan was to be presented as a product of the National Monetary Commission and Senator Aldrich put his name on it despite Warburg’s objections. The plan was rejected as favoring the “money trust.” </a:t>
            </a:r>
          </a:p>
          <a:p>
            <a:pPr eaLnBrk="1" hangingPunct="1"/>
            <a:endParaRPr lang="en-US" altLang="en-US" smtClean="0"/>
          </a:p>
        </p:txBody>
      </p:sp>
      <p:sp>
        <p:nvSpPr>
          <p:cNvPr id="3994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CBFE1A5-F529-4D9D-AD3B-7284FFB1867F}" type="slidenum">
              <a:rPr lang="en-US" altLang="en-US" smtClean="0"/>
              <a:pPr eaLnBrk="1" hangingPunct="1"/>
              <a:t>37</a:t>
            </a:fld>
            <a:endParaRPr lang="en-US" altLang="en-US" smtClean="0"/>
          </a:p>
        </p:txBody>
      </p:sp>
      <p:sp>
        <p:nvSpPr>
          <p:cNvPr id="39941" name="Footer Placeholder 4"/>
          <p:cNvSpPr>
            <a:spLocks noGrp="1"/>
          </p:cNvSpPr>
          <p:nvPr>
            <p:ph type="ftr" sz="quarter" idx="11"/>
          </p:nvPr>
        </p:nvSpPr>
        <p:spPr>
          <a:xfrm>
            <a:off x="838200" y="6245225"/>
            <a:ext cx="73914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62" name="Title 1"/>
          <p:cNvSpPr>
            <a:spLocks noGrp="1"/>
          </p:cNvSpPr>
          <p:nvPr>
            <p:ph type="title"/>
          </p:nvPr>
        </p:nvSpPr>
        <p:spPr>
          <a:xfrm>
            <a:off x="457200" y="0"/>
            <a:ext cx="8229600" cy="609600"/>
          </a:xfrm>
        </p:spPr>
        <p:txBody>
          <a:bodyPr/>
          <a:lstStyle/>
          <a:p>
            <a:pPr eaLnBrk="1" hangingPunct="1"/>
            <a:r>
              <a:rPr lang="en-US" altLang="en-US" smtClean="0"/>
              <a:t>The Sell</a:t>
            </a:r>
          </a:p>
        </p:txBody>
      </p:sp>
      <p:sp>
        <p:nvSpPr>
          <p:cNvPr id="40963" name="Content Placeholder 2"/>
          <p:cNvSpPr>
            <a:spLocks noGrp="1"/>
          </p:cNvSpPr>
          <p:nvPr>
            <p:ph idx="1"/>
          </p:nvPr>
        </p:nvSpPr>
        <p:spPr>
          <a:xfrm>
            <a:off x="152400" y="685800"/>
            <a:ext cx="8763000" cy="5638800"/>
          </a:xfrm>
        </p:spPr>
        <p:txBody>
          <a:bodyPr/>
          <a:lstStyle/>
          <a:p>
            <a:pPr eaLnBrk="1" hangingPunct="1">
              <a:buFont typeface="Wingdings" pitchFamily="2" charset="2"/>
              <a:buChar char="Ø"/>
            </a:pPr>
            <a:r>
              <a:rPr lang="en-US" altLang="en-US" smtClean="0">
                <a:latin typeface="Arial Narrow" pitchFamily="34" charset="0"/>
              </a:rPr>
              <a:t>Created a National Citizen’s League of college professors (Harvard, Princeton &amp; Chicago) to sell the plan to the nation. </a:t>
            </a:r>
          </a:p>
          <a:p>
            <a:pPr eaLnBrk="1" hangingPunct="1">
              <a:buFontTx/>
              <a:buNone/>
            </a:pPr>
            <a:endParaRPr lang="en-US" altLang="en-US" sz="800" smtClean="0">
              <a:latin typeface="Arial Narrow" pitchFamily="34" charset="0"/>
            </a:endParaRPr>
          </a:p>
          <a:p>
            <a:pPr eaLnBrk="1" hangingPunct="1">
              <a:buFont typeface="Wingdings" pitchFamily="2" charset="2"/>
              <a:buChar char="Ø"/>
            </a:pPr>
            <a:r>
              <a:rPr lang="en-US" altLang="en-US" smtClean="0">
                <a:latin typeface="Arial Narrow" pitchFamily="34" charset="0"/>
              </a:rPr>
              <a:t>Condemned the bill in the press to create the opposite attitude in the people.</a:t>
            </a:r>
          </a:p>
          <a:p>
            <a:pPr eaLnBrk="1" hangingPunct="1">
              <a:buFont typeface="Wingdings" pitchFamily="2" charset="2"/>
              <a:buChar char="Ø"/>
            </a:pPr>
            <a:endParaRPr lang="en-US" altLang="en-US" sz="800" smtClean="0">
              <a:latin typeface="Arial Narrow" pitchFamily="34" charset="0"/>
            </a:endParaRPr>
          </a:p>
          <a:p>
            <a:pPr eaLnBrk="1" hangingPunct="1">
              <a:buFont typeface="Wingdings" pitchFamily="2" charset="2"/>
              <a:buChar char="Ø"/>
            </a:pPr>
            <a:r>
              <a:rPr lang="en-US" altLang="en-US" smtClean="0">
                <a:latin typeface="Arial Narrow" pitchFamily="34" charset="0"/>
              </a:rPr>
              <a:t>Supported both presidential candidates in in 1912 election. The republicans had the Aldrich plan and the Democrats had the Federal Reserve Act. </a:t>
            </a:r>
          </a:p>
          <a:p>
            <a:pPr eaLnBrk="1" hangingPunct="1">
              <a:buFont typeface="Wingdings" pitchFamily="2" charset="2"/>
              <a:buChar char="Ø"/>
            </a:pPr>
            <a:endParaRPr lang="en-US" altLang="en-US" sz="800" smtClean="0">
              <a:latin typeface="Arial Narrow" pitchFamily="34" charset="0"/>
            </a:endParaRPr>
          </a:p>
          <a:p>
            <a:pPr marL="342900" lvl="1" indent="-342900" eaLnBrk="1" hangingPunct="1">
              <a:buFont typeface="Wingdings" pitchFamily="2" charset="2"/>
              <a:buChar char="Ø"/>
            </a:pPr>
            <a:r>
              <a:rPr lang="en-US" altLang="en-US" sz="3200" smtClean="0">
                <a:latin typeface="Arial Narrow" pitchFamily="34" charset="0"/>
              </a:rPr>
              <a:t>Gained support of most vocal critics by adding sound provisions </a:t>
            </a:r>
          </a:p>
          <a:p>
            <a:pPr eaLnBrk="1" hangingPunct="1">
              <a:buFont typeface="Wingdings" pitchFamily="2" charset="2"/>
              <a:buChar char="Ø"/>
            </a:pPr>
            <a:endParaRPr lang="en-US" altLang="en-US" sz="3400" smtClean="0">
              <a:latin typeface="Arial Narrow" pitchFamily="34" charset="0"/>
            </a:endParaRPr>
          </a:p>
          <a:p>
            <a:pPr eaLnBrk="1" hangingPunct="1">
              <a:buFontTx/>
              <a:buNone/>
            </a:pPr>
            <a:endParaRPr lang="en-US" altLang="en-US" smtClean="0"/>
          </a:p>
        </p:txBody>
      </p:sp>
      <p:sp>
        <p:nvSpPr>
          <p:cNvPr id="4096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8AC3EB50-5B6B-4345-8B07-C3224B2A5A8A}" type="slidenum">
              <a:rPr lang="en-US" altLang="en-US" smtClean="0"/>
              <a:pPr eaLnBrk="1" hangingPunct="1"/>
              <a:t>38</a:t>
            </a:fld>
            <a:endParaRPr lang="en-US" altLang="en-US" smtClean="0"/>
          </a:p>
        </p:txBody>
      </p:sp>
      <p:sp>
        <p:nvSpPr>
          <p:cNvPr id="40965" name="Footer Placeholder 4"/>
          <p:cNvSpPr>
            <a:spLocks noGrp="1"/>
          </p:cNvSpPr>
          <p:nvPr>
            <p:ph type="ftr" sz="quarter" idx="11"/>
          </p:nvPr>
        </p:nvSpPr>
        <p:spPr>
          <a:xfrm>
            <a:off x="762000" y="6245225"/>
            <a:ext cx="7467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986" name="Title 1"/>
          <p:cNvSpPr>
            <a:spLocks noGrp="1"/>
          </p:cNvSpPr>
          <p:nvPr>
            <p:ph type="title"/>
          </p:nvPr>
        </p:nvSpPr>
        <p:spPr>
          <a:xfrm>
            <a:off x="457200" y="274638"/>
            <a:ext cx="8229600" cy="868362"/>
          </a:xfrm>
        </p:spPr>
        <p:txBody>
          <a:bodyPr/>
          <a:lstStyle/>
          <a:p>
            <a:r>
              <a:rPr lang="en-US" altLang="en-US" smtClean="0"/>
              <a:t>The Money Trust</a:t>
            </a:r>
          </a:p>
        </p:txBody>
      </p:sp>
      <p:sp>
        <p:nvSpPr>
          <p:cNvPr id="41987" name="Content Placeholder 2"/>
          <p:cNvSpPr>
            <a:spLocks noGrp="1"/>
          </p:cNvSpPr>
          <p:nvPr>
            <p:ph idx="1"/>
          </p:nvPr>
        </p:nvSpPr>
        <p:spPr>
          <a:xfrm>
            <a:off x="457200" y="1295400"/>
            <a:ext cx="8305800" cy="4191000"/>
          </a:xfrm>
        </p:spPr>
        <p:txBody>
          <a:bodyPr/>
          <a:lstStyle/>
          <a:p>
            <a:pPr>
              <a:buFontTx/>
              <a:buNone/>
            </a:pPr>
            <a:r>
              <a:rPr lang="en-US" altLang="en-US" sz="3400" smtClean="0">
                <a:latin typeface="Arial Narrow" pitchFamily="34" charset="0"/>
              </a:rPr>
              <a:t>The Money Trust was thought to consist of fifty men</a:t>
            </a:r>
          </a:p>
          <a:p>
            <a:pPr>
              <a:buFontTx/>
              <a:buNone/>
            </a:pPr>
            <a:r>
              <a:rPr lang="en-US" altLang="en-US" sz="3400" smtClean="0">
                <a:latin typeface="Arial Narrow" pitchFamily="34" charset="0"/>
              </a:rPr>
              <a:t>who controlled the United States. “George F.</a:t>
            </a:r>
          </a:p>
          <a:p>
            <a:pPr>
              <a:buFontTx/>
              <a:buNone/>
            </a:pPr>
            <a:r>
              <a:rPr lang="en-US" altLang="en-US" sz="3400" smtClean="0">
                <a:latin typeface="Arial Narrow" pitchFamily="34" charset="0"/>
              </a:rPr>
              <a:t>Baker, partner of J.P. Morgan, said that he knew</a:t>
            </a:r>
          </a:p>
          <a:p>
            <a:pPr>
              <a:buFontTx/>
              <a:buNone/>
            </a:pPr>
            <a:r>
              <a:rPr lang="en-US" altLang="en-US" sz="3400" smtClean="0">
                <a:latin typeface="Arial Narrow" pitchFamily="34" charset="0"/>
              </a:rPr>
              <a:t>from personal knowledge that not more than eight</a:t>
            </a:r>
          </a:p>
          <a:p>
            <a:pPr>
              <a:buFontTx/>
              <a:buNone/>
            </a:pPr>
            <a:r>
              <a:rPr lang="en-US" altLang="en-US" sz="3400" smtClean="0">
                <a:latin typeface="Arial Narrow" pitchFamily="34" charset="0"/>
              </a:rPr>
              <a:t>Men ran this country.”</a:t>
            </a:r>
          </a:p>
          <a:p>
            <a:pPr>
              <a:buFontTx/>
              <a:buNone/>
            </a:pPr>
            <a:endParaRPr lang="en-US" altLang="en-US" sz="3400" smtClean="0">
              <a:latin typeface="Arial Narrow" pitchFamily="34" charset="0"/>
            </a:endParaRPr>
          </a:p>
          <a:p>
            <a:pPr>
              <a:buFontTx/>
              <a:buNone/>
            </a:pPr>
            <a:r>
              <a:rPr lang="en-US" altLang="en-US" sz="2000" smtClean="0">
                <a:latin typeface="Arial Narrow" pitchFamily="34" charset="0"/>
              </a:rPr>
              <a:t>					 </a:t>
            </a:r>
            <a:r>
              <a:rPr lang="en-US" altLang="en-US" sz="2000" i="1" smtClean="0">
                <a:latin typeface="Arial Narrow" pitchFamily="34" charset="0"/>
              </a:rPr>
              <a:t>Mullins – Secrets of the Federal Reserve </a:t>
            </a:r>
          </a:p>
          <a:p>
            <a:endParaRPr lang="en-US" altLang="en-US" smtClean="0"/>
          </a:p>
        </p:txBody>
      </p:sp>
      <p:sp>
        <p:nvSpPr>
          <p:cNvPr id="4198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C974CED9-523B-487D-84C7-79D1B1AFD958}" type="slidenum">
              <a:rPr lang="en-US" altLang="en-US" smtClean="0"/>
              <a:pPr eaLnBrk="1" hangingPunct="1"/>
              <a:t>39</a:t>
            </a:fld>
            <a:endParaRPr lang="en-US" altLang="en-US" smtClean="0"/>
          </a:p>
        </p:txBody>
      </p:sp>
      <p:sp>
        <p:nvSpPr>
          <p:cNvPr id="41989" name="Footer Placeholder 4"/>
          <p:cNvSpPr>
            <a:spLocks noGrp="1"/>
          </p:cNvSpPr>
          <p:nvPr>
            <p:ph type="ftr" sz="quarter" idx="11"/>
          </p:nvPr>
        </p:nvSpPr>
        <p:spPr>
          <a:xfrm>
            <a:off x="609600" y="6245225"/>
            <a:ext cx="7620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altLang="en-US" smtClean="0"/>
              <a:t>America’s Divine Destiny</a:t>
            </a:r>
          </a:p>
        </p:txBody>
      </p:sp>
      <p:sp>
        <p:nvSpPr>
          <p:cNvPr id="6147" name="Content Placeholder 2"/>
          <p:cNvSpPr>
            <a:spLocks noGrp="1"/>
          </p:cNvSpPr>
          <p:nvPr>
            <p:ph idx="1"/>
          </p:nvPr>
        </p:nvSpPr>
        <p:spPr/>
        <p:txBody>
          <a:bodyPr/>
          <a:lstStyle/>
          <a:p>
            <a:pPr>
              <a:buFontTx/>
              <a:buNone/>
            </a:pPr>
            <a:r>
              <a:rPr lang="en-US" altLang="en-US" smtClean="0">
                <a:latin typeface="Arial Narrow" pitchFamily="34" charset="0"/>
              </a:rPr>
              <a:t>	“</a:t>
            </a:r>
            <a:r>
              <a:rPr lang="en-US" altLang="en-US" sz="3600" smtClean="0">
                <a:latin typeface="Arial Narrow" pitchFamily="34" charset="0"/>
              </a:rPr>
              <a:t>In your beloved America in the not so far distant future will come forth a similar recognition of the Real Inner Self, and this her people will express in high attainment. She is a Land of Light, and Her Light shall blaze forth brilliant as the sun at noonday among the nations of the earth.” </a:t>
            </a:r>
          </a:p>
          <a:p>
            <a:pPr>
              <a:buFontTx/>
              <a:buNone/>
            </a:pPr>
            <a:endParaRPr lang="en-US" altLang="en-US" sz="1100" smtClean="0"/>
          </a:p>
          <a:p>
            <a:pPr>
              <a:buFontTx/>
              <a:buNone/>
            </a:pPr>
            <a:r>
              <a:rPr lang="en-US" altLang="en-US" sz="2000" smtClean="0"/>
              <a:t>				</a:t>
            </a:r>
            <a:r>
              <a:rPr lang="en-US" altLang="en-US" sz="2000" i="1" smtClean="0"/>
              <a:t>Saint Germain -The Magic Presence (p. 42,43)</a:t>
            </a:r>
          </a:p>
        </p:txBody>
      </p:sp>
      <p:sp>
        <p:nvSpPr>
          <p:cNvPr id="614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471FFC6-126C-4508-AA25-7841E7742CB9}" type="slidenum">
              <a:rPr lang="en-US" altLang="en-US" smtClean="0"/>
              <a:pPr eaLnBrk="1" hangingPunct="1"/>
              <a:t>4</a:t>
            </a:fld>
            <a:endParaRPr lang="en-US" altLang="en-US" smtClean="0"/>
          </a:p>
        </p:txBody>
      </p:sp>
      <p:sp>
        <p:nvSpPr>
          <p:cNvPr id="6149" name="Footer Placeholder 4"/>
          <p:cNvSpPr>
            <a:spLocks noGrp="1"/>
          </p:cNvSpPr>
          <p:nvPr>
            <p:ph type="ftr" sz="quarter" idx="11"/>
          </p:nvPr>
        </p:nvSpPr>
        <p:spPr>
          <a:xfrm>
            <a:off x="838200" y="6245225"/>
            <a:ext cx="7467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10" name="Title 1"/>
          <p:cNvSpPr>
            <a:spLocks noGrp="1"/>
          </p:cNvSpPr>
          <p:nvPr>
            <p:ph type="title"/>
          </p:nvPr>
        </p:nvSpPr>
        <p:spPr>
          <a:xfrm>
            <a:off x="457200" y="274638"/>
            <a:ext cx="8229600" cy="1020762"/>
          </a:xfrm>
        </p:spPr>
        <p:txBody>
          <a:bodyPr/>
          <a:lstStyle/>
          <a:p>
            <a:r>
              <a:rPr lang="en-US" altLang="en-US" smtClean="0"/>
              <a:t>The Men of the Money Trust</a:t>
            </a:r>
          </a:p>
        </p:txBody>
      </p:sp>
      <p:sp>
        <p:nvSpPr>
          <p:cNvPr id="43011" name="Content Placeholder 2"/>
          <p:cNvSpPr>
            <a:spLocks noGrp="1"/>
          </p:cNvSpPr>
          <p:nvPr>
            <p:ph idx="1"/>
          </p:nvPr>
        </p:nvSpPr>
        <p:spPr>
          <a:xfrm>
            <a:off x="1066800" y="1524000"/>
            <a:ext cx="7086600" cy="4602163"/>
          </a:xfrm>
        </p:spPr>
        <p:txBody>
          <a:bodyPr/>
          <a:lstStyle/>
          <a:p>
            <a:pPr>
              <a:buFontTx/>
              <a:buNone/>
            </a:pPr>
            <a:r>
              <a:rPr lang="en-US" altLang="en-US" sz="3400" smtClean="0">
                <a:latin typeface="Arial Narrow" pitchFamily="34" charset="0"/>
              </a:rPr>
              <a:t>J.P. Morgan		John D. Rockefeller</a:t>
            </a:r>
          </a:p>
          <a:p>
            <a:pPr>
              <a:buFontTx/>
              <a:buNone/>
            </a:pPr>
            <a:endParaRPr lang="en-US" altLang="en-US" sz="3400" smtClean="0">
              <a:latin typeface="Arial Narrow" pitchFamily="34" charset="0"/>
            </a:endParaRPr>
          </a:p>
          <a:p>
            <a:pPr>
              <a:buFontTx/>
              <a:buNone/>
            </a:pPr>
            <a:r>
              <a:rPr lang="en-US" altLang="en-US" sz="3400" smtClean="0">
                <a:latin typeface="Arial Narrow" pitchFamily="34" charset="0"/>
              </a:rPr>
              <a:t>William Rockefeller	Jacob H, Schiff</a:t>
            </a:r>
          </a:p>
          <a:p>
            <a:pPr>
              <a:buFontTx/>
              <a:buNone/>
            </a:pPr>
            <a:endParaRPr lang="en-US" altLang="en-US" sz="3400" smtClean="0">
              <a:latin typeface="Arial Narrow" pitchFamily="34" charset="0"/>
            </a:endParaRPr>
          </a:p>
          <a:p>
            <a:pPr>
              <a:buFontTx/>
              <a:buNone/>
            </a:pPr>
            <a:r>
              <a:rPr lang="en-US" altLang="en-US" sz="3400" smtClean="0">
                <a:latin typeface="Arial Narrow" pitchFamily="34" charset="0"/>
              </a:rPr>
              <a:t>			Paul M. Warburg</a:t>
            </a:r>
          </a:p>
          <a:p>
            <a:pPr>
              <a:buFontTx/>
              <a:buNone/>
            </a:pPr>
            <a:endParaRPr lang="en-US" altLang="en-US" sz="3400" smtClean="0">
              <a:latin typeface="Arial Narrow" pitchFamily="34" charset="0"/>
            </a:endParaRPr>
          </a:p>
          <a:p>
            <a:pPr>
              <a:buFontTx/>
              <a:buNone/>
            </a:pPr>
            <a:r>
              <a:rPr lang="en-US" altLang="en-US" sz="3400" smtClean="0">
                <a:latin typeface="Arial Narrow" pitchFamily="34" charset="0"/>
              </a:rPr>
              <a:t>And three who still remain unknown.</a:t>
            </a:r>
          </a:p>
          <a:p>
            <a:pPr>
              <a:buFontTx/>
              <a:buNone/>
            </a:pPr>
            <a:endParaRPr lang="en-US" altLang="en-US" sz="3400" smtClean="0">
              <a:latin typeface="Arial Narrow" pitchFamily="34" charset="0"/>
            </a:endParaRPr>
          </a:p>
          <a:p>
            <a:pPr>
              <a:buFontTx/>
              <a:buNone/>
            </a:pPr>
            <a:endParaRPr lang="en-US" altLang="en-US" sz="3400" smtClean="0">
              <a:latin typeface="Arial Narrow" pitchFamily="34" charset="0"/>
            </a:endParaRPr>
          </a:p>
        </p:txBody>
      </p:sp>
      <p:pic>
        <p:nvPicPr>
          <p:cNvPr id="43012" name="Picture 5" descr="170px-JohnPierpontMorgan.jp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57400" y="2057400"/>
            <a:ext cx="609600" cy="80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3013" name="Picture 6" descr="225px-John_D__Rockefeller_1885.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867400" y="2057400"/>
            <a:ext cx="533400"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3014" name="Picture 7" descr="WilliamRockefeller.jp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057400" y="3276600"/>
            <a:ext cx="6223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3015" name="Picture 8" descr="225px-JacobSchiff.jpg"/>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791200" y="3276600"/>
            <a:ext cx="609600" cy="788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3016" name="Picture 9" descr="225px-Paul_Warburg_01.jpg"/>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886200" y="4572000"/>
            <a:ext cx="609600" cy="73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3017" name="Slide Number Placeholder 8"/>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C3F044A7-927F-4F3E-90C9-1719FC69AC09}" type="slidenum">
              <a:rPr lang="en-US" altLang="en-US" smtClean="0"/>
              <a:pPr eaLnBrk="1" hangingPunct="1"/>
              <a:t>40</a:t>
            </a:fld>
            <a:endParaRPr lang="en-US" altLang="en-US" smtClean="0"/>
          </a:p>
        </p:txBody>
      </p:sp>
      <p:sp>
        <p:nvSpPr>
          <p:cNvPr id="43018" name="Footer Placeholder 9"/>
          <p:cNvSpPr>
            <a:spLocks noGrp="1"/>
          </p:cNvSpPr>
          <p:nvPr>
            <p:ph type="ftr" sz="quarter" idx="11"/>
          </p:nvPr>
        </p:nvSpPr>
        <p:spPr>
          <a:xfrm>
            <a:off x="609600" y="6245225"/>
            <a:ext cx="75438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034" name="Title 1"/>
          <p:cNvSpPr>
            <a:spLocks noGrp="1"/>
          </p:cNvSpPr>
          <p:nvPr>
            <p:ph type="title"/>
          </p:nvPr>
        </p:nvSpPr>
        <p:spPr>
          <a:xfrm>
            <a:off x="152400" y="274638"/>
            <a:ext cx="8382000" cy="868362"/>
          </a:xfrm>
        </p:spPr>
        <p:txBody>
          <a:bodyPr/>
          <a:lstStyle/>
          <a:p>
            <a:pPr eaLnBrk="1" hangingPunct="1"/>
            <a:r>
              <a:rPr lang="en-US" altLang="en-US" sz="4000" smtClean="0"/>
              <a:t>Federal Reserve - Birth</a:t>
            </a:r>
          </a:p>
        </p:txBody>
      </p:sp>
      <p:sp>
        <p:nvSpPr>
          <p:cNvPr id="44035" name="Content Placeholder 2"/>
          <p:cNvSpPr>
            <a:spLocks noGrp="1"/>
          </p:cNvSpPr>
          <p:nvPr>
            <p:ph idx="1"/>
          </p:nvPr>
        </p:nvSpPr>
        <p:spPr>
          <a:xfrm>
            <a:off x="381000" y="1295400"/>
            <a:ext cx="8229600" cy="4953000"/>
          </a:xfrm>
        </p:spPr>
        <p:txBody>
          <a:bodyPr/>
          <a:lstStyle/>
          <a:p>
            <a:pPr eaLnBrk="1" hangingPunct="1">
              <a:buFontTx/>
              <a:buNone/>
            </a:pPr>
            <a:r>
              <a:rPr lang="en-US" altLang="en-US" smtClean="0"/>
              <a:t>	</a:t>
            </a:r>
            <a:r>
              <a:rPr lang="en-US" altLang="en-US" sz="3400" smtClean="0">
                <a:latin typeface="Arial Narrow" pitchFamily="34" charset="0"/>
              </a:rPr>
              <a:t>On December 23, 1913 the Federal Reserve Act created the Federal Reserve System.  </a:t>
            </a:r>
          </a:p>
          <a:p>
            <a:pPr eaLnBrk="1" hangingPunct="1">
              <a:buFontTx/>
              <a:buNone/>
            </a:pPr>
            <a:endParaRPr lang="en-US" altLang="en-US" sz="1200" smtClean="0">
              <a:latin typeface="Arial Narrow" pitchFamily="34" charset="0"/>
            </a:endParaRPr>
          </a:p>
          <a:p>
            <a:pPr eaLnBrk="1" hangingPunct="1">
              <a:buFontTx/>
              <a:buNone/>
            </a:pPr>
            <a:r>
              <a:rPr lang="en-US" altLang="en-US" sz="3400" smtClean="0">
                <a:latin typeface="Arial Narrow" pitchFamily="34" charset="0"/>
              </a:rPr>
              <a:t>	“An Act to provide for the establishment of Federal Reserve Banks, to furnish an elastic currency, to afford means of rediscounting commercial paper, to establish a more effective supervision of banking in the United States, and for other purposes.” </a:t>
            </a:r>
          </a:p>
          <a:p>
            <a:pPr eaLnBrk="1" hangingPunct="1"/>
            <a:endParaRPr lang="en-US" altLang="en-US" smtClean="0"/>
          </a:p>
        </p:txBody>
      </p:sp>
      <p:sp>
        <p:nvSpPr>
          <p:cNvPr id="4403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F52351B-B559-4E91-ABAD-27ADEED3AE00}" type="slidenum">
              <a:rPr lang="en-US" altLang="en-US" smtClean="0"/>
              <a:pPr eaLnBrk="1" hangingPunct="1"/>
              <a:t>41</a:t>
            </a:fld>
            <a:endParaRPr lang="en-US" altLang="en-US" smtClean="0"/>
          </a:p>
        </p:txBody>
      </p:sp>
      <p:sp>
        <p:nvSpPr>
          <p:cNvPr id="44037" name="Footer Placeholder 4"/>
          <p:cNvSpPr>
            <a:spLocks noGrp="1"/>
          </p:cNvSpPr>
          <p:nvPr>
            <p:ph type="ftr" sz="quarter" idx="11"/>
          </p:nvPr>
        </p:nvSpPr>
        <p:spPr>
          <a:xfrm>
            <a:off x="762000" y="6245225"/>
            <a:ext cx="73914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Title 1"/>
          <p:cNvSpPr>
            <a:spLocks noGrp="1"/>
          </p:cNvSpPr>
          <p:nvPr>
            <p:ph type="title"/>
          </p:nvPr>
        </p:nvSpPr>
        <p:spPr>
          <a:xfrm>
            <a:off x="457200" y="274638"/>
            <a:ext cx="8229600" cy="715962"/>
          </a:xfrm>
        </p:spPr>
        <p:txBody>
          <a:bodyPr/>
          <a:lstStyle/>
          <a:p>
            <a:r>
              <a:rPr lang="en-US" altLang="en-US" smtClean="0"/>
              <a:t>The Ascended Master’s Opinion</a:t>
            </a:r>
          </a:p>
        </p:txBody>
      </p:sp>
      <p:sp>
        <p:nvSpPr>
          <p:cNvPr id="45059" name="Content Placeholder 2"/>
          <p:cNvSpPr>
            <a:spLocks noGrp="1"/>
          </p:cNvSpPr>
          <p:nvPr>
            <p:ph idx="1"/>
          </p:nvPr>
        </p:nvSpPr>
        <p:spPr>
          <a:xfrm>
            <a:off x="457200" y="1295400"/>
            <a:ext cx="8229600" cy="4525963"/>
          </a:xfrm>
        </p:spPr>
        <p:txBody>
          <a:bodyPr/>
          <a:lstStyle/>
          <a:p>
            <a:pPr>
              <a:buFontTx/>
              <a:buNone/>
            </a:pPr>
            <a:r>
              <a:rPr lang="en-US" altLang="en-US" sz="3600" smtClean="0">
                <a:latin typeface="Arial Narrow" pitchFamily="34" charset="0"/>
              </a:rPr>
              <a:t>	In 1977 the God of Gold and God Tabor said, “Beloved ones, when you accept paper as a substitute for the promise from Alpha and Omega, as a substitute for that necessary focal point of the Cosmic Christ, you cut yourself off from a very necessary flow of energy.”</a:t>
            </a:r>
          </a:p>
          <a:p>
            <a:pPr lvl="1">
              <a:buFontTx/>
              <a:buNone/>
            </a:pPr>
            <a:r>
              <a:rPr lang="en-US" altLang="en-US" sz="3600" smtClean="0">
                <a:latin typeface="Arial Narrow" pitchFamily="34" charset="0"/>
              </a:rPr>
              <a:t>					</a:t>
            </a:r>
            <a:r>
              <a:rPr lang="en-US" altLang="en-US" smtClean="0"/>
              <a:t>	</a:t>
            </a:r>
            <a:r>
              <a:rPr lang="en-US" altLang="en-US" sz="2000" i="1" smtClean="0">
                <a:latin typeface="Arial Narrow" pitchFamily="34" charset="0"/>
              </a:rPr>
              <a:t>Unpublished Pearl, 1977</a:t>
            </a:r>
          </a:p>
        </p:txBody>
      </p:sp>
      <p:sp>
        <p:nvSpPr>
          <p:cNvPr id="4506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B1CB2F1-AA6F-4011-A5E1-660A0824D246}" type="slidenum">
              <a:rPr lang="en-US" altLang="en-US" smtClean="0"/>
              <a:pPr eaLnBrk="1" hangingPunct="1"/>
              <a:t>42</a:t>
            </a:fld>
            <a:endParaRPr lang="en-US" altLang="en-US" smtClean="0"/>
          </a:p>
        </p:txBody>
      </p:sp>
      <p:sp>
        <p:nvSpPr>
          <p:cNvPr id="45061" name="Footer Placeholder 4"/>
          <p:cNvSpPr>
            <a:spLocks noGrp="1"/>
          </p:cNvSpPr>
          <p:nvPr>
            <p:ph type="ftr" sz="quarter" idx="11"/>
          </p:nvPr>
        </p:nvSpPr>
        <p:spPr>
          <a:xfrm>
            <a:off x="762000" y="6245225"/>
            <a:ext cx="7467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Title 1"/>
          <p:cNvSpPr>
            <a:spLocks noGrp="1"/>
          </p:cNvSpPr>
          <p:nvPr>
            <p:ph type="title"/>
          </p:nvPr>
        </p:nvSpPr>
        <p:spPr>
          <a:xfrm>
            <a:off x="228600" y="457200"/>
            <a:ext cx="8610600" cy="838200"/>
          </a:xfrm>
        </p:spPr>
        <p:txBody>
          <a:bodyPr/>
          <a:lstStyle/>
          <a:p>
            <a:pPr eaLnBrk="1" hangingPunct="1"/>
            <a:r>
              <a:rPr lang="en-US" altLang="en-US" sz="4000" smtClean="0"/>
              <a:t>Federal Reserve System - Structure</a:t>
            </a:r>
          </a:p>
        </p:txBody>
      </p:sp>
      <p:sp>
        <p:nvSpPr>
          <p:cNvPr id="46083" name="Content Placeholder 2"/>
          <p:cNvSpPr>
            <a:spLocks noGrp="1"/>
          </p:cNvSpPr>
          <p:nvPr>
            <p:ph idx="1"/>
          </p:nvPr>
        </p:nvSpPr>
        <p:spPr>
          <a:xfrm>
            <a:off x="457200" y="1447800"/>
            <a:ext cx="8229600" cy="4495800"/>
          </a:xfrm>
        </p:spPr>
        <p:txBody>
          <a:bodyPr/>
          <a:lstStyle/>
          <a:p>
            <a:pPr>
              <a:buFont typeface="Wingdings" pitchFamily="2" charset="2"/>
              <a:buChar char="Ø"/>
            </a:pPr>
            <a:r>
              <a:rPr lang="en-US" altLang="en-US" sz="3600" smtClean="0">
                <a:latin typeface="Arial Narrow" pitchFamily="34" charset="0"/>
              </a:rPr>
              <a:t>Board of Governors</a:t>
            </a:r>
          </a:p>
          <a:p>
            <a:pPr>
              <a:buFont typeface="Wingdings" pitchFamily="2" charset="2"/>
              <a:buChar char="Ø"/>
            </a:pPr>
            <a:r>
              <a:rPr lang="en-US" altLang="en-US" sz="3600" smtClean="0">
                <a:latin typeface="Arial Narrow" pitchFamily="34" charset="0"/>
              </a:rPr>
              <a:t>12 Reserve Banks in 12 cities </a:t>
            </a:r>
          </a:p>
          <a:p>
            <a:pPr>
              <a:buFont typeface="Wingdings" pitchFamily="2" charset="2"/>
              <a:buChar char="Ø"/>
            </a:pPr>
            <a:r>
              <a:rPr lang="en-US" altLang="en-US" sz="3600" smtClean="0">
                <a:latin typeface="Arial Narrow" pitchFamily="34" charset="0"/>
              </a:rPr>
              <a:t>Federal Open Market Committee</a:t>
            </a:r>
          </a:p>
          <a:p>
            <a:pPr>
              <a:buFont typeface="Wingdings" pitchFamily="2" charset="2"/>
              <a:buChar char="Ø"/>
            </a:pPr>
            <a:r>
              <a:rPr lang="en-US" altLang="en-US" sz="3600" smtClean="0">
                <a:latin typeface="Arial Narrow" pitchFamily="34" charset="0"/>
              </a:rPr>
              <a:t>Federal Advisory Council</a:t>
            </a:r>
          </a:p>
          <a:p>
            <a:pPr>
              <a:buFont typeface="Wingdings" pitchFamily="2" charset="2"/>
              <a:buChar char="Ø"/>
            </a:pPr>
            <a:r>
              <a:rPr lang="en-US" altLang="en-US" sz="3600" smtClean="0">
                <a:latin typeface="Arial Narrow" pitchFamily="34" charset="0"/>
              </a:rPr>
              <a:t>Thrift Institution Council</a:t>
            </a:r>
          </a:p>
          <a:p>
            <a:pPr>
              <a:buFont typeface="Wingdings" pitchFamily="2" charset="2"/>
              <a:buChar char="Ø"/>
            </a:pPr>
            <a:r>
              <a:rPr lang="en-US" altLang="en-US" sz="3600" smtClean="0">
                <a:latin typeface="Arial Narrow" pitchFamily="34" charset="0"/>
              </a:rPr>
              <a:t>Consumer Advisory Council</a:t>
            </a:r>
            <a:endParaRPr lang="en-US" altLang="en-US" smtClean="0">
              <a:latin typeface="Arial Narrow" pitchFamily="34" charset="0"/>
            </a:endParaRPr>
          </a:p>
          <a:p>
            <a:pPr eaLnBrk="1" hangingPunct="1"/>
            <a:endParaRPr lang="en-US" altLang="en-US" smtClean="0">
              <a:latin typeface="Arial Narrow" pitchFamily="34" charset="0"/>
            </a:endParaRPr>
          </a:p>
        </p:txBody>
      </p:sp>
      <p:sp>
        <p:nvSpPr>
          <p:cNvPr id="4608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473D2EC-9E25-4F16-AD56-4621EB9E6D62}" type="slidenum">
              <a:rPr lang="en-US" altLang="en-US" smtClean="0"/>
              <a:pPr eaLnBrk="1" hangingPunct="1"/>
              <a:t>43</a:t>
            </a:fld>
            <a:endParaRPr lang="en-US" altLang="en-US" smtClean="0"/>
          </a:p>
        </p:txBody>
      </p:sp>
      <p:sp>
        <p:nvSpPr>
          <p:cNvPr id="46085" name="Footer Placeholder 4"/>
          <p:cNvSpPr>
            <a:spLocks noGrp="1"/>
          </p:cNvSpPr>
          <p:nvPr>
            <p:ph type="ftr" sz="quarter" idx="11"/>
          </p:nvPr>
        </p:nvSpPr>
        <p:spPr>
          <a:xfrm>
            <a:off x="762000" y="6245225"/>
            <a:ext cx="73914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Title 1"/>
          <p:cNvSpPr>
            <a:spLocks noGrp="1"/>
          </p:cNvSpPr>
          <p:nvPr>
            <p:ph type="title"/>
          </p:nvPr>
        </p:nvSpPr>
        <p:spPr>
          <a:xfrm>
            <a:off x="457200" y="228600"/>
            <a:ext cx="8153400" cy="685800"/>
          </a:xfrm>
        </p:spPr>
        <p:txBody>
          <a:bodyPr/>
          <a:lstStyle/>
          <a:p>
            <a:pPr eaLnBrk="1" hangingPunct="1"/>
            <a:r>
              <a:rPr lang="en-US" altLang="en-US" smtClean="0"/>
              <a:t>Monetary Policy</a:t>
            </a:r>
          </a:p>
        </p:txBody>
      </p:sp>
      <p:sp>
        <p:nvSpPr>
          <p:cNvPr id="50179" name="Content Placeholder 2"/>
          <p:cNvSpPr>
            <a:spLocks noGrp="1"/>
          </p:cNvSpPr>
          <p:nvPr>
            <p:ph idx="1"/>
          </p:nvPr>
        </p:nvSpPr>
        <p:spPr>
          <a:xfrm>
            <a:off x="304800" y="1143000"/>
            <a:ext cx="8534400" cy="5105400"/>
          </a:xfrm>
        </p:spPr>
        <p:txBody>
          <a:bodyPr/>
          <a:lstStyle/>
          <a:p>
            <a:pPr eaLnBrk="1" hangingPunct="1">
              <a:buFontTx/>
              <a:buNone/>
              <a:defRPr/>
            </a:pPr>
            <a:r>
              <a:rPr lang="en-US" sz="3600" dirty="0" smtClean="0">
                <a:latin typeface="Arial Narrow" pitchFamily="34" charset="0"/>
              </a:rPr>
              <a:t>Designed to:</a:t>
            </a:r>
          </a:p>
          <a:p>
            <a:pPr eaLnBrk="1" hangingPunct="1">
              <a:buFontTx/>
              <a:buNone/>
              <a:defRPr/>
            </a:pPr>
            <a:r>
              <a:rPr lang="en-US" dirty="0" smtClean="0"/>
              <a:t>	</a:t>
            </a:r>
            <a:r>
              <a:rPr lang="en-US" sz="3400" dirty="0" smtClean="0">
                <a:latin typeface="Arial Narrow" pitchFamily="34" charset="0"/>
              </a:rPr>
              <a:t>Promote the objectives of maximum employment, stable prices, and moderate long-term interest rates via:</a:t>
            </a:r>
          </a:p>
          <a:p>
            <a:pPr lvl="1">
              <a:buFont typeface="Wingdings" pitchFamily="2" charset="2"/>
              <a:buChar char="Ø"/>
              <a:defRPr/>
            </a:pPr>
            <a:r>
              <a:rPr lang="en-US" sz="3400" b="1" dirty="0" smtClean="0">
                <a:latin typeface="Arial Narrow" pitchFamily="34" charset="0"/>
                <a:ea typeface="+mn-ea"/>
                <a:cs typeface="+mn-cs"/>
              </a:rPr>
              <a:t>A. </a:t>
            </a:r>
            <a:r>
              <a:rPr lang="en-US" sz="3400" dirty="0" smtClean="0">
                <a:latin typeface="Arial Narrow" pitchFamily="34" charset="0"/>
                <a:ea typeface="+mn-ea"/>
                <a:cs typeface="+mn-cs"/>
              </a:rPr>
              <a:t>Open Market Operations by the FOMC</a:t>
            </a:r>
          </a:p>
          <a:p>
            <a:pPr lvl="1">
              <a:buFont typeface="Wingdings" pitchFamily="2" charset="2"/>
              <a:buChar char="Ø"/>
              <a:defRPr/>
            </a:pPr>
            <a:r>
              <a:rPr lang="en-US" sz="3400" b="1" dirty="0" smtClean="0">
                <a:latin typeface="Arial Narrow" pitchFamily="34" charset="0"/>
                <a:ea typeface="+mn-ea"/>
                <a:cs typeface="+mn-cs"/>
              </a:rPr>
              <a:t>B. </a:t>
            </a:r>
            <a:r>
              <a:rPr lang="en-US" sz="3400" dirty="0" smtClean="0">
                <a:latin typeface="Arial Narrow" pitchFamily="34" charset="0"/>
                <a:ea typeface="+mn-ea"/>
                <a:cs typeface="+mn-cs"/>
              </a:rPr>
              <a:t>Reserve Requirements managed by the Federal Reserve Board</a:t>
            </a:r>
          </a:p>
          <a:p>
            <a:pPr lvl="1">
              <a:buFont typeface="Wingdings" pitchFamily="2" charset="2"/>
              <a:buChar char="Ø"/>
              <a:defRPr/>
            </a:pPr>
            <a:r>
              <a:rPr lang="en-US" sz="3400" b="1" dirty="0" smtClean="0">
                <a:latin typeface="Arial Narrow" pitchFamily="34" charset="0"/>
                <a:ea typeface="+mn-ea"/>
                <a:cs typeface="+mn-cs"/>
              </a:rPr>
              <a:t>C. </a:t>
            </a:r>
            <a:r>
              <a:rPr lang="en-US" sz="3400" dirty="0" smtClean="0">
                <a:latin typeface="Arial Narrow" pitchFamily="34" charset="0"/>
                <a:ea typeface="+mn-ea"/>
                <a:cs typeface="+mn-cs"/>
              </a:rPr>
              <a:t>Discount Rate managed by the Federal Reserve Board</a:t>
            </a:r>
          </a:p>
          <a:p>
            <a:pPr>
              <a:defRPr/>
            </a:pPr>
            <a:endParaRPr lang="en-US" sz="3600" dirty="0" smtClean="0"/>
          </a:p>
          <a:p>
            <a:pPr eaLnBrk="1" hangingPunct="1">
              <a:buFontTx/>
              <a:buNone/>
              <a:defRPr/>
            </a:pPr>
            <a:endParaRPr lang="en-US" sz="3400" dirty="0" smtClean="0">
              <a:latin typeface="Arial Narrow" pitchFamily="34" charset="0"/>
            </a:endParaRPr>
          </a:p>
        </p:txBody>
      </p:sp>
      <p:sp>
        <p:nvSpPr>
          <p:cNvPr id="4710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0513CA7-55DA-4A6A-9D40-87976044363B}" type="slidenum">
              <a:rPr lang="en-US" altLang="en-US" smtClean="0"/>
              <a:pPr eaLnBrk="1" hangingPunct="1"/>
              <a:t>44</a:t>
            </a:fld>
            <a:endParaRPr lang="en-US" altLang="en-US" smtClean="0"/>
          </a:p>
        </p:txBody>
      </p:sp>
      <p:sp>
        <p:nvSpPr>
          <p:cNvPr id="47109" name="Footer Placeholder 4"/>
          <p:cNvSpPr>
            <a:spLocks noGrp="1"/>
          </p:cNvSpPr>
          <p:nvPr>
            <p:ph type="ftr" sz="quarter" idx="11"/>
          </p:nvPr>
        </p:nvSpPr>
        <p:spPr>
          <a:xfrm>
            <a:off x="762000" y="6245225"/>
            <a:ext cx="7467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274638"/>
            <a:ext cx="8229600" cy="792162"/>
          </a:xfrm>
        </p:spPr>
        <p:txBody>
          <a:bodyPr/>
          <a:lstStyle/>
          <a:p>
            <a:pPr eaLnBrk="1" hangingPunct="1"/>
            <a:r>
              <a:rPr lang="en-US" altLang="en-US" smtClean="0"/>
              <a:t>A. Open Market Operations</a:t>
            </a:r>
          </a:p>
        </p:txBody>
      </p:sp>
      <p:sp>
        <p:nvSpPr>
          <p:cNvPr id="53251" name="Content Placeholder 2"/>
          <p:cNvSpPr>
            <a:spLocks noGrp="1"/>
          </p:cNvSpPr>
          <p:nvPr>
            <p:ph idx="1"/>
          </p:nvPr>
        </p:nvSpPr>
        <p:spPr>
          <a:xfrm>
            <a:off x="228600" y="1295400"/>
            <a:ext cx="8610600" cy="4906963"/>
          </a:xfrm>
        </p:spPr>
        <p:txBody>
          <a:bodyPr/>
          <a:lstStyle/>
          <a:p>
            <a:pPr eaLnBrk="1" hangingPunct="1">
              <a:buFontTx/>
              <a:buNone/>
              <a:defRPr/>
            </a:pPr>
            <a:r>
              <a:rPr lang="en-US" sz="3600" b="1" dirty="0" smtClean="0">
                <a:latin typeface="Arial Narrow" pitchFamily="34" charset="0"/>
              </a:rPr>
              <a:t>1</a:t>
            </a:r>
            <a:r>
              <a:rPr lang="en-US" sz="3600" dirty="0" smtClean="0">
                <a:latin typeface="Arial Narrow" pitchFamily="34" charset="0"/>
              </a:rPr>
              <a:t>. Buying and selling of government securities - Treasury Bonds, Notes and Bills.</a:t>
            </a:r>
          </a:p>
          <a:p>
            <a:pPr lvl="1" eaLnBrk="1" hangingPunct="1">
              <a:buFont typeface="Wingdings" pitchFamily="2" charset="2"/>
              <a:buChar char="Ø"/>
              <a:defRPr/>
            </a:pPr>
            <a:r>
              <a:rPr lang="en-US" sz="3400" dirty="0" smtClean="0">
                <a:latin typeface="Arial Narrow" pitchFamily="34" charset="0"/>
                <a:ea typeface="+mn-ea"/>
                <a:cs typeface="+mn-cs"/>
              </a:rPr>
              <a:t>A buy increases bank reserves, increases the availability of credit, increases the money supply and decreases the Federal Funds Rate</a:t>
            </a:r>
            <a:r>
              <a:rPr lang="en-US" sz="3300" dirty="0" smtClean="0">
                <a:latin typeface="Arial Narrow" pitchFamily="34" charset="0"/>
                <a:ea typeface="+mn-ea"/>
                <a:cs typeface="+mn-cs"/>
              </a:rPr>
              <a:t>.</a:t>
            </a:r>
          </a:p>
          <a:p>
            <a:pPr lvl="1" eaLnBrk="1" hangingPunct="1">
              <a:buFontTx/>
              <a:buNone/>
              <a:defRPr/>
            </a:pPr>
            <a:endParaRPr lang="en-US" sz="1200" dirty="0" smtClean="0">
              <a:ea typeface="+mn-ea"/>
              <a:cs typeface="+mn-cs"/>
            </a:endParaRPr>
          </a:p>
          <a:p>
            <a:pPr lvl="1" eaLnBrk="1" hangingPunct="1">
              <a:buFont typeface="Wingdings" pitchFamily="2" charset="2"/>
              <a:buChar char="Ø"/>
              <a:defRPr/>
            </a:pPr>
            <a:r>
              <a:rPr lang="en-US" sz="3400" dirty="0" smtClean="0">
                <a:latin typeface="Arial Narrow" pitchFamily="34" charset="0"/>
                <a:ea typeface="+mn-ea"/>
                <a:cs typeface="+mn-cs"/>
              </a:rPr>
              <a:t>A sell decreases bank reserves, decreases money supply, decreases the availability of credit and increases the Federal Funds Rate</a:t>
            </a:r>
            <a:endParaRPr lang="en-US" sz="3400" dirty="0" smtClean="0">
              <a:latin typeface="Arial Narrow" pitchFamily="34" charset="0"/>
            </a:endParaRPr>
          </a:p>
        </p:txBody>
      </p:sp>
      <p:sp>
        <p:nvSpPr>
          <p:cNvPr id="4813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3266B71-6644-4BBA-8AFE-69EF9D05AB59}" type="slidenum">
              <a:rPr lang="en-US" altLang="en-US" smtClean="0"/>
              <a:pPr eaLnBrk="1" hangingPunct="1"/>
              <a:t>45</a:t>
            </a:fld>
            <a:endParaRPr lang="en-US" altLang="en-US" smtClean="0"/>
          </a:p>
        </p:txBody>
      </p:sp>
      <p:sp>
        <p:nvSpPr>
          <p:cNvPr id="48133" name="Footer Placeholder 4"/>
          <p:cNvSpPr>
            <a:spLocks noGrp="1"/>
          </p:cNvSpPr>
          <p:nvPr>
            <p:ph type="ftr" sz="quarter" idx="11"/>
          </p:nvPr>
        </p:nvSpPr>
        <p:spPr>
          <a:xfrm>
            <a:off x="762000" y="6245225"/>
            <a:ext cx="73914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9154" name="Title 1"/>
          <p:cNvSpPr>
            <a:spLocks noGrp="1"/>
          </p:cNvSpPr>
          <p:nvPr>
            <p:ph type="title"/>
          </p:nvPr>
        </p:nvSpPr>
        <p:spPr>
          <a:xfrm>
            <a:off x="457200" y="228600"/>
            <a:ext cx="8153400" cy="792163"/>
          </a:xfrm>
        </p:spPr>
        <p:txBody>
          <a:bodyPr/>
          <a:lstStyle/>
          <a:p>
            <a:pPr eaLnBrk="1" hangingPunct="1"/>
            <a:r>
              <a:rPr lang="en-US" altLang="en-US" smtClean="0"/>
              <a:t>A. Open Market Operations</a:t>
            </a:r>
          </a:p>
        </p:txBody>
      </p:sp>
      <p:sp>
        <p:nvSpPr>
          <p:cNvPr id="49155" name="Content Placeholder 3"/>
          <p:cNvSpPr>
            <a:spLocks noGrp="1"/>
          </p:cNvSpPr>
          <p:nvPr>
            <p:ph idx="1"/>
          </p:nvPr>
        </p:nvSpPr>
        <p:spPr>
          <a:xfrm>
            <a:off x="228600" y="990600"/>
            <a:ext cx="8763000" cy="5257800"/>
          </a:xfrm>
        </p:spPr>
        <p:txBody>
          <a:bodyPr/>
          <a:lstStyle/>
          <a:p>
            <a:pPr marL="342900" lvl="1" indent="-342900">
              <a:buFontTx/>
              <a:buNone/>
              <a:defRPr/>
            </a:pPr>
            <a:r>
              <a:rPr lang="en-US" sz="3600" b="1" dirty="0" smtClean="0">
                <a:latin typeface="Arial Narrow" pitchFamily="34" charset="0"/>
              </a:rPr>
              <a:t>2. </a:t>
            </a:r>
            <a:r>
              <a:rPr lang="en-US" sz="3600" dirty="0" smtClean="0">
                <a:latin typeface="Arial Narrow" pitchFamily="34" charset="0"/>
              </a:rPr>
              <a:t>Setting the Fed Funds Rate:</a:t>
            </a:r>
            <a:r>
              <a:rPr lang="en-US" sz="3400" dirty="0" smtClean="0">
                <a:latin typeface="Arial Narrow" pitchFamily="34" charset="0"/>
              </a:rPr>
              <a:t> a target rate  -</a:t>
            </a:r>
          </a:p>
          <a:p>
            <a:pPr marL="342900" lvl="1" indent="-342900">
              <a:buFontTx/>
              <a:buNone/>
              <a:defRPr/>
            </a:pPr>
            <a:r>
              <a:rPr lang="en-US" sz="3400" dirty="0" smtClean="0">
                <a:latin typeface="Arial Narrow" pitchFamily="34" charset="0"/>
              </a:rPr>
              <a:t>range within which actual borrowing rates occur.</a:t>
            </a:r>
          </a:p>
          <a:p>
            <a:pPr>
              <a:buFontTx/>
              <a:buNone/>
              <a:defRPr/>
            </a:pPr>
            <a:endParaRPr lang="en-US" sz="1000" dirty="0" smtClean="0">
              <a:latin typeface="Arial Narrow" pitchFamily="34" charset="0"/>
            </a:endParaRPr>
          </a:p>
          <a:p>
            <a:pPr lvl="1">
              <a:buFont typeface="Wingdings" pitchFamily="2" charset="2"/>
              <a:buChar char="Ø"/>
              <a:defRPr/>
            </a:pPr>
            <a:r>
              <a:rPr lang="en-US" sz="3400" dirty="0" smtClean="0">
                <a:latin typeface="Arial Narrow" pitchFamily="34" charset="0"/>
              </a:rPr>
              <a:t>It is the overnight rate that banks use to lend to each other.</a:t>
            </a:r>
          </a:p>
          <a:p>
            <a:pPr lvl="1">
              <a:buFont typeface="Wingdings" pitchFamily="2" charset="2"/>
              <a:buChar char="Ø"/>
              <a:defRPr/>
            </a:pPr>
            <a:r>
              <a:rPr lang="en-US" sz="3400" dirty="0" smtClean="0">
                <a:latin typeface="Arial Narrow" pitchFamily="34" charset="0"/>
              </a:rPr>
              <a:t>Affects other short-term interest rates, foreign exchange rates, long-term interest rates, money and credit, a range of economic variables- employment, output, prices of goods and services.</a:t>
            </a:r>
          </a:p>
          <a:p>
            <a:pPr>
              <a:defRPr/>
            </a:pPr>
            <a:endParaRPr lang="en-US" dirty="0" smtClean="0"/>
          </a:p>
        </p:txBody>
      </p:sp>
      <p:sp>
        <p:nvSpPr>
          <p:cNvPr id="4915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8932147-DD93-4B9A-AF1D-72FA97655CE2}" type="slidenum">
              <a:rPr lang="en-US" altLang="en-US" smtClean="0"/>
              <a:pPr eaLnBrk="1" hangingPunct="1"/>
              <a:t>46</a:t>
            </a:fld>
            <a:endParaRPr lang="en-US" altLang="en-US" smtClean="0"/>
          </a:p>
        </p:txBody>
      </p:sp>
      <p:sp>
        <p:nvSpPr>
          <p:cNvPr id="49157" name="Footer Placeholder 4"/>
          <p:cNvSpPr>
            <a:spLocks noGrp="1"/>
          </p:cNvSpPr>
          <p:nvPr>
            <p:ph type="ftr" sz="quarter" idx="11"/>
          </p:nvPr>
        </p:nvSpPr>
        <p:spPr>
          <a:xfrm>
            <a:off x="762000" y="6245225"/>
            <a:ext cx="73914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0178" name="Title 1"/>
          <p:cNvSpPr>
            <a:spLocks noGrp="1"/>
          </p:cNvSpPr>
          <p:nvPr>
            <p:ph type="title"/>
          </p:nvPr>
        </p:nvSpPr>
        <p:spPr>
          <a:xfrm>
            <a:off x="0" y="152400"/>
            <a:ext cx="9144000" cy="868363"/>
          </a:xfrm>
        </p:spPr>
        <p:txBody>
          <a:bodyPr/>
          <a:lstStyle/>
          <a:p>
            <a:pPr eaLnBrk="1" hangingPunct="1"/>
            <a:r>
              <a:rPr lang="en-US" altLang="en-US" sz="4000" smtClean="0"/>
              <a:t>B. Reserve and Reserve Requirements</a:t>
            </a:r>
          </a:p>
        </p:txBody>
      </p:sp>
      <p:sp>
        <p:nvSpPr>
          <p:cNvPr id="50179" name="Content Placeholder 2"/>
          <p:cNvSpPr>
            <a:spLocks noGrp="1"/>
          </p:cNvSpPr>
          <p:nvPr>
            <p:ph idx="1"/>
          </p:nvPr>
        </p:nvSpPr>
        <p:spPr>
          <a:xfrm>
            <a:off x="228600" y="990600"/>
            <a:ext cx="8686800" cy="5135563"/>
          </a:xfrm>
        </p:spPr>
        <p:txBody>
          <a:bodyPr/>
          <a:lstStyle/>
          <a:p>
            <a:pPr>
              <a:buFontTx/>
              <a:buNone/>
            </a:pPr>
            <a:r>
              <a:rPr lang="en-US" altLang="en-US" sz="3400" b="1" smtClean="0">
                <a:latin typeface="Arial Narrow" pitchFamily="34" charset="0"/>
              </a:rPr>
              <a:t>Reserve: </a:t>
            </a:r>
            <a:r>
              <a:rPr lang="en-US" altLang="en-US" sz="3400" smtClean="0">
                <a:latin typeface="Arial Narrow" pitchFamily="34" charset="0"/>
              </a:rPr>
              <a:t>Funds kept on hand to meet needs.</a:t>
            </a:r>
          </a:p>
          <a:p>
            <a:pPr>
              <a:buFontTx/>
              <a:buNone/>
            </a:pPr>
            <a:r>
              <a:rPr lang="en-US" altLang="en-US" sz="3400" b="1" smtClean="0">
                <a:latin typeface="Arial Narrow" pitchFamily="34" charset="0"/>
              </a:rPr>
              <a:t>Reserve Requirement: </a:t>
            </a:r>
            <a:r>
              <a:rPr lang="en-US" altLang="en-US" sz="3400" smtClean="0">
                <a:latin typeface="Arial Narrow" pitchFamily="34" charset="0"/>
              </a:rPr>
              <a:t>Percentage of total deposits that banks are required to maintain. Requirements apply to demand deposits (checking accounts). </a:t>
            </a:r>
          </a:p>
          <a:p>
            <a:pPr>
              <a:buFont typeface="Wingdings" pitchFamily="2" charset="2"/>
              <a:buChar char="Ø"/>
            </a:pPr>
            <a:endParaRPr lang="en-US" altLang="en-US" sz="1100" smtClean="0"/>
          </a:p>
          <a:p>
            <a:pPr lvl="1">
              <a:buFont typeface="Wingdings" pitchFamily="2" charset="2"/>
              <a:buChar char="Ø"/>
            </a:pPr>
            <a:r>
              <a:rPr lang="en-US" altLang="en-US" sz="3400" smtClean="0">
                <a:latin typeface="Arial Narrow" pitchFamily="34" charset="0"/>
              </a:rPr>
              <a:t>A high percentage decreases the money supply and the availability of credit and a low percentage increases the money supply and the availability of credit. This method is rarely used because of its volatility</a:t>
            </a:r>
          </a:p>
          <a:p>
            <a:endParaRPr lang="en-US" altLang="en-US" smtClean="0"/>
          </a:p>
          <a:p>
            <a:pPr eaLnBrk="1" hangingPunct="1"/>
            <a:endParaRPr lang="en-US" altLang="en-US" smtClean="0"/>
          </a:p>
        </p:txBody>
      </p:sp>
      <p:sp>
        <p:nvSpPr>
          <p:cNvPr id="5018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DD7DF658-E036-45C2-A05D-6823DCFB9801}" type="slidenum">
              <a:rPr lang="en-US" altLang="en-US" smtClean="0"/>
              <a:pPr eaLnBrk="1" hangingPunct="1"/>
              <a:t>47</a:t>
            </a:fld>
            <a:endParaRPr lang="en-US" altLang="en-US" smtClean="0"/>
          </a:p>
        </p:txBody>
      </p:sp>
      <p:sp>
        <p:nvSpPr>
          <p:cNvPr id="50181" name="Footer Placeholder 4"/>
          <p:cNvSpPr>
            <a:spLocks noGrp="1"/>
          </p:cNvSpPr>
          <p:nvPr>
            <p:ph type="ftr" sz="quarter" idx="11"/>
          </p:nvPr>
        </p:nvSpPr>
        <p:spPr>
          <a:xfrm>
            <a:off x="685800" y="6245225"/>
            <a:ext cx="75438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2" name="Title 1"/>
          <p:cNvSpPr>
            <a:spLocks noGrp="1"/>
          </p:cNvSpPr>
          <p:nvPr>
            <p:ph type="title"/>
          </p:nvPr>
        </p:nvSpPr>
        <p:spPr>
          <a:xfrm>
            <a:off x="457200" y="0"/>
            <a:ext cx="8229600" cy="792163"/>
          </a:xfrm>
        </p:spPr>
        <p:txBody>
          <a:bodyPr/>
          <a:lstStyle/>
          <a:p>
            <a:pPr eaLnBrk="1" hangingPunct="1"/>
            <a:r>
              <a:rPr lang="en-US" altLang="en-US" smtClean="0"/>
              <a:t>C. Discount Rate</a:t>
            </a:r>
          </a:p>
        </p:txBody>
      </p:sp>
      <p:sp>
        <p:nvSpPr>
          <p:cNvPr id="51203" name="Content Placeholder 2"/>
          <p:cNvSpPr>
            <a:spLocks noGrp="1"/>
          </p:cNvSpPr>
          <p:nvPr>
            <p:ph idx="1"/>
          </p:nvPr>
        </p:nvSpPr>
        <p:spPr>
          <a:xfrm>
            <a:off x="228600" y="838200"/>
            <a:ext cx="8534400" cy="5486400"/>
          </a:xfrm>
        </p:spPr>
        <p:txBody>
          <a:bodyPr/>
          <a:lstStyle/>
          <a:p>
            <a:pPr eaLnBrk="1" hangingPunct="1">
              <a:buFontTx/>
              <a:buNone/>
            </a:pPr>
            <a:r>
              <a:rPr lang="en-US" altLang="en-US" sz="3600" smtClean="0">
                <a:latin typeface="Arial Narrow" pitchFamily="34" charset="0"/>
              </a:rPr>
              <a:t>Is the Interest rate charged to banks that borrow</a:t>
            </a:r>
          </a:p>
          <a:p>
            <a:pPr eaLnBrk="1" hangingPunct="1">
              <a:buFontTx/>
              <a:buNone/>
            </a:pPr>
            <a:r>
              <a:rPr lang="en-US" altLang="en-US" sz="3600" smtClean="0">
                <a:latin typeface="Arial Narrow" pitchFamily="34" charset="0"/>
              </a:rPr>
              <a:t>from reserves at their regional Federal Reserve</a:t>
            </a:r>
          </a:p>
          <a:p>
            <a:pPr eaLnBrk="1" hangingPunct="1">
              <a:buFontTx/>
              <a:buNone/>
            </a:pPr>
            <a:r>
              <a:rPr lang="en-US" altLang="en-US" sz="3600" smtClean="0">
                <a:latin typeface="Arial Narrow" pitchFamily="34" charset="0"/>
              </a:rPr>
              <a:t>Banks. </a:t>
            </a:r>
          </a:p>
          <a:p>
            <a:pPr eaLnBrk="1" hangingPunct="1">
              <a:buFont typeface="Wingdings" pitchFamily="2" charset="2"/>
              <a:buChar char="Ø"/>
            </a:pPr>
            <a:endParaRPr lang="en-US" altLang="en-US" sz="1100" smtClean="0"/>
          </a:p>
          <a:p>
            <a:pPr lvl="1" eaLnBrk="1" hangingPunct="1">
              <a:buFont typeface="Wingdings" pitchFamily="2" charset="2"/>
              <a:buChar char="Ø"/>
            </a:pPr>
            <a:r>
              <a:rPr lang="en-US" altLang="en-US" sz="3400" smtClean="0">
                <a:latin typeface="Arial Narrow" pitchFamily="34" charset="0"/>
              </a:rPr>
              <a:t>Borrowings decrease at a high discount rate and increase at a low discount rate</a:t>
            </a:r>
          </a:p>
          <a:p>
            <a:pPr lvl="1" eaLnBrk="1" hangingPunct="1">
              <a:buFont typeface="Wingdings" pitchFamily="2" charset="2"/>
              <a:buChar char="Ø"/>
            </a:pPr>
            <a:r>
              <a:rPr lang="en-US" altLang="en-US" sz="3400" smtClean="0">
                <a:latin typeface="Arial Narrow" pitchFamily="34" charset="0"/>
              </a:rPr>
              <a:t>A high discount rate tends to decrease the money supply and the availability of credit and a low interest rate increases the money supply and the availability of credit.  </a:t>
            </a:r>
          </a:p>
          <a:p>
            <a:pPr eaLnBrk="1" hangingPunct="1"/>
            <a:endParaRPr lang="en-US" altLang="en-US" smtClean="0"/>
          </a:p>
        </p:txBody>
      </p:sp>
      <p:sp>
        <p:nvSpPr>
          <p:cNvPr id="5120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881011B7-D30E-456E-BD81-E7393CAA9CC5}" type="slidenum">
              <a:rPr lang="en-US" altLang="en-US" smtClean="0"/>
              <a:pPr eaLnBrk="1" hangingPunct="1"/>
              <a:t>48</a:t>
            </a:fld>
            <a:endParaRPr lang="en-US" altLang="en-US" smtClean="0"/>
          </a:p>
        </p:txBody>
      </p:sp>
      <p:sp>
        <p:nvSpPr>
          <p:cNvPr id="51205" name="Footer Placeholder 4"/>
          <p:cNvSpPr>
            <a:spLocks noGrp="1"/>
          </p:cNvSpPr>
          <p:nvPr>
            <p:ph type="ftr" sz="quarter" idx="11"/>
          </p:nvPr>
        </p:nvSpPr>
        <p:spPr>
          <a:xfrm>
            <a:off x="685800" y="6245225"/>
            <a:ext cx="75438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2226" name="Title 1"/>
          <p:cNvSpPr>
            <a:spLocks noGrp="1"/>
          </p:cNvSpPr>
          <p:nvPr>
            <p:ph type="title"/>
          </p:nvPr>
        </p:nvSpPr>
        <p:spPr>
          <a:xfrm>
            <a:off x="457200" y="228600"/>
            <a:ext cx="8153400" cy="685800"/>
          </a:xfrm>
        </p:spPr>
        <p:txBody>
          <a:bodyPr/>
          <a:lstStyle/>
          <a:p>
            <a:r>
              <a:rPr lang="en-US" altLang="en-US" smtClean="0"/>
              <a:t>Where’s the Gold?</a:t>
            </a:r>
          </a:p>
        </p:txBody>
      </p:sp>
      <p:sp>
        <p:nvSpPr>
          <p:cNvPr id="52227" name="Content Placeholder 2"/>
          <p:cNvSpPr>
            <a:spLocks noGrp="1"/>
          </p:cNvSpPr>
          <p:nvPr>
            <p:ph idx="1"/>
          </p:nvPr>
        </p:nvSpPr>
        <p:spPr>
          <a:xfrm>
            <a:off x="457200" y="990600"/>
            <a:ext cx="8229600" cy="5105400"/>
          </a:xfrm>
        </p:spPr>
        <p:txBody>
          <a:bodyPr/>
          <a:lstStyle/>
          <a:p>
            <a:pPr>
              <a:buFontTx/>
              <a:buNone/>
            </a:pPr>
            <a:r>
              <a:rPr lang="en-US" altLang="en-US" sz="3400" smtClean="0">
                <a:latin typeface="Arial Narrow" pitchFamily="34" charset="0"/>
              </a:rPr>
              <a:t>U.S. Treasury Department’s 2008 Financial</a:t>
            </a:r>
          </a:p>
          <a:p>
            <a:pPr>
              <a:buFontTx/>
              <a:buNone/>
            </a:pPr>
            <a:r>
              <a:rPr lang="en-US" altLang="en-US" sz="3400" smtClean="0">
                <a:latin typeface="Arial Narrow" pitchFamily="34" charset="0"/>
              </a:rPr>
              <a:t>Statements report:</a:t>
            </a:r>
          </a:p>
          <a:p>
            <a:pPr>
              <a:buFont typeface="Wingdings" pitchFamily="2" charset="2"/>
              <a:buChar char="Ø"/>
            </a:pPr>
            <a:r>
              <a:rPr lang="en-US" altLang="en-US" sz="3400" smtClean="0">
                <a:latin typeface="Arial Narrow" pitchFamily="34" charset="0"/>
              </a:rPr>
              <a:t>Gold totaling $11.0 billion pledged as collateral for gold certificates issued and authorized to Federal Reserve Banks</a:t>
            </a:r>
          </a:p>
          <a:p>
            <a:pPr>
              <a:buFont typeface="Wingdings" pitchFamily="2" charset="2"/>
              <a:buChar char="Ø"/>
            </a:pPr>
            <a:r>
              <a:rPr lang="en-US" altLang="en-US" sz="3400" smtClean="0">
                <a:latin typeface="Arial Narrow" pitchFamily="34" charset="0"/>
              </a:rPr>
              <a:t>A liability of $11 billion for gold indicating that the gold is not owned by the U.S. Treasury.</a:t>
            </a:r>
          </a:p>
          <a:p>
            <a:pPr>
              <a:buFont typeface="Wingdings" pitchFamily="2" charset="2"/>
              <a:buChar char="Ø"/>
            </a:pPr>
            <a:r>
              <a:rPr lang="en-US" altLang="en-US" sz="3400" smtClean="0">
                <a:latin typeface="Arial Narrow" pitchFamily="34" charset="0"/>
              </a:rPr>
              <a:t>The Federal Reserve reports $11 billion in Gold Certificates on its Balance Sheet.</a:t>
            </a:r>
          </a:p>
          <a:p>
            <a:endParaRPr lang="en-US" altLang="en-US" smtClean="0"/>
          </a:p>
        </p:txBody>
      </p:sp>
      <p:sp>
        <p:nvSpPr>
          <p:cNvPr id="5222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6B4FC6A-A8F6-439A-BBB6-90465C9856B9}" type="slidenum">
              <a:rPr lang="en-US" altLang="en-US" smtClean="0"/>
              <a:pPr eaLnBrk="1" hangingPunct="1"/>
              <a:t>49</a:t>
            </a:fld>
            <a:endParaRPr lang="en-US" altLang="en-US" smtClean="0"/>
          </a:p>
        </p:txBody>
      </p:sp>
      <p:sp>
        <p:nvSpPr>
          <p:cNvPr id="52229" name="Footer Placeholder 4"/>
          <p:cNvSpPr>
            <a:spLocks noGrp="1"/>
          </p:cNvSpPr>
          <p:nvPr>
            <p:ph type="ftr" sz="quarter" idx="11"/>
          </p:nvPr>
        </p:nvSpPr>
        <p:spPr>
          <a:xfrm>
            <a:off x="609600" y="6245225"/>
            <a:ext cx="75438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altLang="en-US" smtClean="0"/>
              <a:t>America’s Divine Destiny</a:t>
            </a:r>
          </a:p>
        </p:txBody>
      </p:sp>
      <p:sp>
        <p:nvSpPr>
          <p:cNvPr id="7171" name="Content Placeholder 2"/>
          <p:cNvSpPr>
            <a:spLocks noGrp="1"/>
          </p:cNvSpPr>
          <p:nvPr>
            <p:ph idx="1"/>
          </p:nvPr>
        </p:nvSpPr>
        <p:spPr/>
        <p:txBody>
          <a:bodyPr/>
          <a:lstStyle/>
          <a:p>
            <a:pPr>
              <a:buFontTx/>
              <a:buNone/>
            </a:pPr>
            <a:r>
              <a:rPr lang="en-US" altLang="en-US" smtClean="0">
                <a:latin typeface="Arial Narrow" pitchFamily="34" charset="0"/>
              </a:rPr>
              <a:t>	“</a:t>
            </a:r>
            <a:r>
              <a:rPr lang="en-US" altLang="en-US" sz="3600" smtClean="0">
                <a:latin typeface="Arial Narrow" pitchFamily="34" charset="0"/>
              </a:rPr>
              <a:t>She was a Land of Great Light ages ago, and will again come into her spiritual heritage: for </a:t>
            </a:r>
            <a:r>
              <a:rPr lang="en-US" altLang="en-US" sz="3600" i="1" smtClean="0">
                <a:latin typeface="Arial Narrow" pitchFamily="34" charset="0"/>
              </a:rPr>
              <a:t>nothing</a:t>
            </a:r>
            <a:r>
              <a:rPr lang="en-US" altLang="en-US" sz="3600" smtClean="0">
                <a:latin typeface="Arial Narrow" pitchFamily="34" charset="0"/>
              </a:rPr>
              <a:t> can prevent it. She is strong within her own mind and body—stronger than you think; and that strength she will exert to rise out of and throw off from border to border all that weighs heavily upon her at the present time.”</a:t>
            </a:r>
          </a:p>
          <a:p>
            <a:pPr>
              <a:buFontTx/>
              <a:buNone/>
            </a:pPr>
            <a:endParaRPr lang="en-US" altLang="en-US" sz="1200" smtClean="0">
              <a:latin typeface="Arial Narrow" pitchFamily="34" charset="0"/>
            </a:endParaRPr>
          </a:p>
          <a:p>
            <a:pPr>
              <a:buFontTx/>
              <a:buNone/>
            </a:pPr>
            <a:r>
              <a:rPr lang="en-US" altLang="en-US" sz="2000" smtClean="0"/>
              <a:t>				</a:t>
            </a:r>
            <a:r>
              <a:rPr lang="en-US" altLang="en-US" sz="2000" i="1" smtClean="0"/>
              <a:t>Saint Germain - The Magic Presence (p. 43)</a:t>
            </a:r>
            <a:endParaRPr lang="en-US" altLang="en-US" sz="2000" i="1" smtClean="0">
              <a:latin typeface="Arial Narrow" pitchFamily="34" charset="0"/>
            </a:endParaRPr>
          </a:p>
        </p:txBody>
      </p:sp>
      <p:sp>
        <p:nvSpPr>
          <p:cNvPr id="717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C4FDEE67-A10B-49BA-A92C-8276FD34DE2E}" type="slidenum">
              <a:rPr lang="en-US" altLang="en-US" smtClean="0"/>
              <a:pPr eaLnBrk="1" hangingPunct="1"/>
              <a:t>5</a:t>
            </a:fld>
            <a:endParaRPr lang="en-US" altLang="en-US" smtClean="0"/>
          </a:p>
        </p:txBody>
      </p:sp>
      <p:sp>
        <p:nvSpPr>
          <p:cNvPr id="7173" name="Footer Placeholder 4"/>
          <p:cNvSpPr>
            <a:spLocks noGrp="1"/>
          </p:cNvSpPr>
          <p:nvPr>
            <p:ph type="ftr" sz="quarter" idx="11"/>
          </p:nvPr>
        </p:nvSpPr>
        <p:spPr>
          <a:xfrm>
            <a:off x="609600" y="6245225"/>
            <a:ext cx="76962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dirty="0" smtClean="0"/>
              <a:t>The Federal Reserve System - An Exposé  - June 13, 2009 - MSPTC</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3250" name="Title 1"/>
          <p:cNvSpPr>
            <a:spLocks noGrp="1"/>
          </p:cNvSpPr>
          <p:nvPr>
            <p:ph type="title"/>
          </p:nvPr>
        </p:nvSpPr>
        <p:spPr>
          <a:xfrm>
            <a:off x="457200" y="228600"/>
            <a:ext cx="8153400" cy="792163"/>
          </a:xfrm>
        </p:spPr>
        <p:txBody>
          <a:bodyPr/>
          <a:lstStyle/>
          <a:p>
            <a:pPr eaLnBrk="1" hangingPunct="1"/>
            <a:r>
              <a:rPr lang="en-US" altLang="en-US" smtClean="0"/>
              <a:t>One World Currency</a:t>
            </a:r>
          </a:p>
        </p:txBody>
      </p:sp>
      <p:sp>
        <p:nvSpPr>
          <p:cNvPr id="53251" name="Content Placeholder 2"/>
          <p:cNvSpPr>
            <a:spLocks noGrp="1"/>
          </p:cNvSpPr>
          <p:nvPr>
            <p:ph idx="1"/>
          </p:nvPr>
        </p:nvSpPr>
        <p:spPr>
          <a:xfrm>
            <a:off x="457200" y="1295400"/>
            <a:ext cx="8229600" cy="4830763"/>
          </a:xfrm>
        </p:spPr>
        <p:txBody>
          <a:bodyPr/>
          <a:lstStyle/>
          <a:p>
            <a:pPr eaLnBrk="1" hangingPunct="1">
              <a:buFontTx/>
              <a:buNone/>
            </a:pPr>
            <a:r>
              <a:rPr lang="en-US" altLang="en-US" smtClean="0"/>
              <a:t>	</a:t>
            </a:r>
            <a:r>
              <a:rPr lang="en-US" altLang="en-US" sz="3400" smtClean="0">
                <a:latin typeface="Arial Narrow" pitchFamily="34" charset="0"/>
              </a:rPr>
              <a:t>The 2008 Balance Sheet for the Federal Reserve Banks show $2.2 billion in SDR (Special Drawing Rights). The value of an SDR is specific amounts of four currencies valued in U.S. dollars – the U.S. Dollar, the Euro, the Japanese Yen, and the British Pound.	</a:t>
            </a:r>
          </a:p>
          <a:p>
            <a:pPr eaLnBrk="1" hangingPunct="1">
              <a:buFontTx/>
              <a:buNone/>
            </a:pPr>
            <a:endParaRPr lang="en-US" altLang="en-US" sz="1200" smtClean="0">
              <a:latin typeface="Arial Narrow" pitchFamily="34" charset="0"/>
            </a:endParaRPr>
          </a:p>
          <a:p>
            <a:pPr lvl="1" eaLnBrk="1" hangingPunct="1">
              <a:buFont typeface="Wingdings" pitchFamily="2" charset="2"/>
              <a:buChar char="Ø"/>
            </a:pPr>
            <a:r>
              <a:rPr lang="en-US" altLang="en-US" sz="3400" smtClean="0">
                <a:latin typeface="Arial Narrow" pitchFamily="34" charset="0"/>
              </a:rPr>
              <a:t>SDR was created by the International Monetary Fund (IMF) in 1969. </a:t>
            </a:r>
          </a:p>
          <a:p>
            <a:pPr eaLnBrk="1" hangingPunct="1">
              <a:buFontTx/>
              <a:buNone/>
            </a:pPr>
            <a:endParaRPr lang="en-US" altLang="en-US" sz="3400" smtClean="0">
              <a:latin typeface="Arial Narrow" pitchFamily="34" charset="0"/>
            </a:endParaRPr>
          </a:p>
          <a:p>
            <a:pPr eaLnBrk="1" hangingPunct="1"/>
            <a:endParaRPr lang="en-US" altLang="en-US" smtClean="0"/>
          </a:p>
        </p:txBody>
      </p:sp>
      <p:sp>
        <p:nvSpPr>
          <p:cNvPr id="5325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29681F3-9793-4BC1-8795-24D4988A159A}" type="slidenum">
              <a:rPr lang="en-US" altLang="en-US" smtClean="0"/>
              <a:pPr eaLnBrk="1" hangingPunct="1"/>
              <a:t>50</a:t>
            </a:fld>
            <a:endParaRPr lang="en-US" altLang="en-US" smtClean="0"/>
          </a:p>
        </p:txBody>
      </p:sp>
      <p:sp>
        <p:nvSpPr>
          <p:cNvPr id="53253" name="Footer Placeholder 4"/>
          <p:cNvSpPr>
            <a:spLocks noGrp="1"/>
          </p:cNvSpPr>
          <p:nvPr>
            <p:ph type="ftr" sz="quarter" idx="11"/>
          </p:nvPr>
        </p:nvSpPr>
        <p:spPr>
          <a:xfrm>
            <a:off x="762000" y="6245225"/>
            <a:ext cx="73914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4274" name="Content Placeholder 2"/>
          <p:cNvSpPr>
            <a:spLocks noGrp="1"/>
          </p:cNvSpPr>
          <p:nvPr>
            <p:ph idx="1"/>
          </p:nvPr>
        </p:nvSpPr>
        <p:spPr>
          <a:xfrm>
            <a:off x="228600" y="990600"/>
            <a:ext cx="8686800" cy="5257800"/>
          </a:xfrm>
        </p:spPr>
        <p:txBody>
          <a:bodyPr/>
          <a:lstStyle/>
          <a:p>
            <a:pPr>
              <a:buFontTx/>
              <a:buNone/>
            </a:pPr>
            <a:r>
              <a:rPr lang="en-US" altLang="en-US" sz="3600" smtClean="0">
                <a:latin typeface="Arial Narrow" pitchFamily="34" charset="0"/>
              </a:rPr>
              <a:t>One of the ways governments fund deficits is by</a:t>
            </a:r>
          </a:p>
          <a:p>
            <a:pPr>
              <a:buFontTx/>
              <a:buNone/>
            </a:pPr>
            <a:r>
              <a:rPr lang="en-US" altLang="en-US" sz="3600" smtClean="0">
                <a:latin typeface="Arial Narrow" pitchFamily="34" charset="0"/>
              </a:rPr>
              <a:t>issuing government securities.</a:t>
            </a:r>
          </a:p>
          <a:p>
            <a:pPr>
              <a:buFontTx/>
              <a:buNone/>
            </a:pPr>
            <a:endParaRPr lang="en-US" altLang="en-US" sz="1000" smtClean="0">
              <a:latin typeface="Arial Narrow" pitchFamily="34" charset="0"/>
            </a:endParaRPr>
          </a:p>
          <a:p>
            <a:pPr lvl="1">
              <a:buFont typeface="Wingdings" pitchFamily="2" charset="2"/>
              <a:buChar char="Ø"/>
            </a:pPr>
            <a:r>
              <a:rPr lang="en-US" altLang="en-US" sz="3400" smtClean="0">
                <a:latin typeface="Arial Narrow" pitchFamily="34" charset="0"/>
              </a:rPr>
              <a:t>U.S. Treasury sells securities and its account at the Federal Reserve is credited with proceeds from the sale</a:t>
            </a:r>
            <a:r>
              <a:rPr lang="en-US" altLang="en-US" sz="3400" smtClean="0"/>
              <a:t>. </a:t>
            </a:r>
          </a:p>
          <a:p>
            <a:pPr lvl="1">
              <a:buFont typeface="Wingdings" pitchFamily="2" charset="2"/>
              <a:buChar char="Ø"/>
            </a:pPr>
            <a:r>
              <a:rPr lang="en-US" altLang="en-US" sz="3400" smtClean="0">
                <a:latin typeface="Arial Narrow" pitchFamily="34" charset="0"/>
              </a:rPr>
              <a:t>Upon payment for securities issued, U.S. Treasury disburses its new funds into the economy by spending these funds from its account at the Federal Reserve.</a:t>
            </a:r>
          </a:p>
        </p:txBody>
      </p:sp>
      <p:sp>
        <p:nvSpPr>
          <p:cNvPr id="54275" name="Title 3"/>
          <p:cNvSpPr>
            <a:spLocks noGrp="1"/>
          </p:cNvSpPr>
          <p:nvPr>
            <p:ph type="title"/>
          </p:nvPr>
        </p:nvSpPr>
        <p:spPr>
          <a:xfrm>
            <a:off x="228600" y="228600"/>
            <a:ext cx="8534400" cy="685800"/>
          </a:xfrm>
        </p:spPr>
        <p:txBody>
          <a:bodyPr/>
          <a:lstStyle/>
          <a:p>
            <a:r>
              <a:rPr lang="en-US" altLang="en-US" sz="4000" smtClean="0"/>
              <a:t>Deficit Spending and Money Supply</a:t>
            </a:r>
          </a:p>
        </p:txBody>
      </p:sp>
      <p:sp>
        <p:nvSpPr>
          <p:cNvPr id="5427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3786FEF-FA05-439F-BEDA-D1DE042B72A4}" type="slidenum">
              <a:rPr lang="en-US" altLang="en-US" smtClean="0"/>
              <a:pPr eaLnBrk="1" hangingPunct="1"/>
              <a:t>51</a:t>
            </a:fld>
            <a:endParaRPr lang="en-US" altLang="en-US" smtClean="0"/>
          </a:p>
        </p:txBody>
      </p:sp>
      <p:sp>
        <p:nvSpPr>
          <p:cNvPr id="54277" name="Footer Placeholder 4"/>
          <p:cNvSpPr>
            <a:spLocks noGrp="1"/>
          </p:cNvSpPr>
          <p:nvPr>
            <p:ph type="ftr" sz="quarter" idx="11"/>
          </p:nvPr>
        </p:nvSpPr>
        <p:spPr>
          <a:xfrm>
            <a:off x="609600" y="6245225"/>
            <a:ext cx="75438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5298" name="Title 1"/>
          <p:cNvSpPr>
            <a:spLocks noGrp="1"/>
          </p:cNvSpPr>
          <p:nvPr>
            <p:ph type="title"/>
          </p:nvPr>
        </p:nvSpPr>
        <p:spPr>
          <a:xfrm>
            <a:off x="228600" y="228600"/>
            <a:ext cx="8686800" cy="868363"/>
          </a:xfrm>
        </p:spPr>
        <p:txBody>
          <a:bodyPr/>
          <a:lstStyle/>
          <a:p>
            <a:r>
              <a:rPr lang="en-US" altLang="en-US" sz="4000" smtClean="0"/>
              <a:t>Results of Deficit Spending</a:t>
            </a:r>
          </a:p>
        </p:txBody>
      </p:sp>
      <p:sp>
        <p:nvSpPr>
          <p:cNvPr id="55299" name="Content Placeholder 2"/>
          <p:cNvSpPr>
            <a:spLocks noGrp="1"/>
          </p:cNvSpPr>
          <p:nvPr>
            <p:ph idx="1"/>
          </p:nvPr>
        </p:nvSpPr>
        <p:spPr>
          <a:xfrm>
            <a:off x="304800" y="1371600"/>
            <a:ext cx="8458200" cy="4724400"/>
          </a:xfrm>
        </p:spPr>
        <p:txBody>
          <a:bodyPr/>
          <a:lstStyle/>
          <a:p>
            <a:pPr lvl="1" eaLnBrk="1" hangingPunct="1">
              <a:buFontTx/>
              <a:buNone/>
            </a:pPr>
            <a:r>
              <a:rPr lang="en-US" altLang="en-US" sz="3600" smtClean="0">
                <a:latin typeface="Arial Narrow" pitchFamily="34" charset="0"/>
              </a:rPr>
              <a:t>The sale of government securities: </a:t>
            </a:r>
          </a:p>
          <a:p>
            <a:pPr lvl="2" eaLnBrk="1" hangingPunct="1">
              <a:buFont typeface="Wingdings" pitchFamily="2" charset="2"/>
              <a:buChar char="Ø"/>
            </a:pPr>
            <a:r>
              <a:rPr lang="en-US" altLang="en-US" sz="3400" smtClean="0">
                <a:latin typeface="Arial Narrow" pitchFamily="34" charset="0"/>
              </a:rPr>
              <a:t>Increases government funds</a:t>
            </a:r>
          </a:p>
          <a:p>
            <a:pPr lvl="2" eaLnBrk="1" hangingPunct="1">
              <a:buFont typeface="Wingdings" pitchFamily="2" charset="2"/>
              <a:buChar char="Ø"/>
            </a:pPr>
            <a:r>
              <a:rPr lang="en-US" altLang="en-US" sz="3400" smtClean="0">
                <a:latin typeface="Arial Narrow" pitchFamily="34" charset="0"/>
              </a:rPr>
              <a:t>Increases government spending</a:t>
            </a:r>
          </a:p>
          <a:p>
            <a:pPr lvl="3" eaLnBrk="1" hangingPunct="1">
              <a:buFont typeface="Arial" charset="0"/>
              <a:buChar char="•"/>
            </a:pPr>
            <a:r>
              <a:rPr lang="en-US" altLang="en-US" sz="3400" smtClean="0">
                <a:latin typeface="Arial Narrow" pitchFamily="34" charset="0"/>
              </a:rPr>
              <a:t>Inflates the money supply = more notes in circulation</a:t>
            </a:r>
          </a:p>
          <a:p>
            <a:pPr lvl="3" eaLnBrk="1" hangingPunct="1">
              <a:buFont typeface="Arial" charset="0"/>
              <a:buChar char="•"/>
            </a:pPr>
            <a:r>
              <a:rPr lang="en-US" altLang="en-US" sz="3400" smtClean="0">
                <a:latin typeface="Arial Narrow" pitchFamily="34" charset="0"/>
              </a:rPr>
              <a:t>Too many notes in circulation = inflation: dilution of value</a:t>
            </a:r>
          </a:p>
          <a:p>
            <a:pPr lvl="3" eaLnBrk="1" hangingPunct="1">
              <a:buFont typeface="Arial" charset="0"/>
              <a:buChar char="•"/>
            </a:pPr>
            <a:r>
              <a:rPr lang="en-US" altLang="en-US" sz="3400" smtClean="0">
                <a:latin typeface="Arial Narrow" pitchFamily="34" charset="0"/>
              </a:rPr>
              <a:t>Uncontrollable inflation = Hyperinflation</a:t>
            </a:r>
          </a:p>
          <a:p>
            <a:pPr lvl="3" eaLnBrk="1" hangingPunct="1">
              <a:buFont typeface="Arial" charset="0"/>
              <a:buChar char="•"/>
            </a:pPr>
            <a:endParaRPr lang="en-US" altLang="en-US" sz="3400" smtClean="0">
              <a:latin typeface="Arial Narrow" pitchFamily="34" charset="0"/>
            </a:endParaRPr>
          </a:p>
          <a:p>
            <a:pPr lvl="3" eaLnBrk="1" hangingPunct="1">
              <a:buFontTx/>
              <a:buNone/>
            </a:pPr>
            <a:endParaRPr lang="en-US" altLang="en-US" sz="3000" smtClean="0">
              <a:latin typeface="Arial Narrow" pitchFamily="34" charset="0"/>
            </a:endParaRPr>
          </a:p>
          <a:p>
            <a:pPr lvl="1" eaLnBrk="1" hangingPunct="1">
              <a:buFontTx/>
              <a:buNone/>
            </a:pPr>
            <a:endParaRPr lang="en-US" altLang="en-US" sz="3400" smtClean="0">
              <a:latin typeface="Arial Narrow" pitchFamily="34" charset="0"/>
            </a:endParaRPr>
          </a:p>
          <a:p>
            <a:pPr lvl="1" eaLnBrk="1" hangingPunct="1">
              <a:buFontTx/>
              <a:buNone/>
            </a:pPr>
            <a:endParaRPr lang="en-US" altLang="en-US" sz="3600" smtClean="0">
              <a:latin typeface="Arial Narrow" pitchFamily="34" charset="0"/>
            </a:endParaRPr>
          </a:p>
          <a:p>
            <a:endParaRPr lang="en-US" altLang="en-US" smtClean="0"/>
          </a:p>
        </p:txBody>
      </p:sp>
      <p:sp>
        <p:nvSpPr>
          <p:cNvPr id="5530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919866C-94D9-4317-8E90-7AE4D1D6D3B8}" type="slidenum">
              <a:rPr lang="en-US" altLang="en-US" smtClean="0"/>
              <a:pPr eaLnBrk="1" hangingPunct="1"/>
              <a:t>52</a:t>
            </a:fld>
            <a:endParaRPr lang="en-US" altLang="en-US" smtClean="0"/>
          </a:p>
        </p:txBody>
      </p:sp>
      <p:sp>
        <p:nvSpPr>
          <p:cNvPr id="55301" name="Footer Placeholder 4"/>
          <p:cNvSpPr>
            <a:spLocks noGrp="1"/>
          </p:cNvSpPr>
          <p:nvPr>
            <p:ph type="ftr" sz="quarter" idx="11"/>
          </p:nvPr>
        </p:nvSpPr>
        <p:spPr>
          <a:xfrm>
            <a:off x="838200" y="6245225"/>
            <a:ext cx="73152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6322" name="Title 1"/>
          <p:cNvSpPr>
            <a:spLocks noGrp="1"/>
          </p:cNvSpPr>
          <p:nvPr>
            <p:ph type="title"/>
          </p:nvPr>
        </p:nvSpPr>
        <p:spPr>
          <a:xfrm>
            <a:off x="228600" y="228600"/>
            <a:ext cx="8686800" cy="1066800"/>
          </a:xfrm>
        </p:spPr>
        <p:txBody>
          <a:bodyPr/>
          <a:lstStyle/>
          <a:p>
            <a:r>
              <a:rPr lang="en-US" altLang="en-US" sz="4000" smtClean="0"/>
              <a:t>Contraction and Expansion of The Money Supply</a:t>
            </a:r>
          </a:p>
        </p:txBody>
      </p:sp>
      <p:sp>
        <p:nvSpPr>
          <p:cNvPr id="3" name="Content Placeholder 2"/>
          <p:cNvSpPr>
            <a:spLocks noGrp="1"/>
          </p:cNvSpPr>
          <p:nvPr>
            <p:ph idx="1"/>
          </p:nvPr>
        </p:nvSpPr>
        <p:spPr>
          <a:xfrm>
            <a:off x="228600" y="1524000"/>
            <a:ext cx="8686800" cy="4572000"/>
          </a:xfrm>
        </p:spPr>
        <p:txBody>
          <a:bodyPr/>
          <a:lstStyle/>
          <a:p>
            <a:pPr>
              <a:buFont typeface="Wingdings" pitchFamily="2" charset="2"/>
              <a:buChar char="Ø"/>
              <a:defRPr/>
            </a:pPr>
            <a:r>
              <a:rPr lang="en-US" sz="3400" dirty="0" smtClean="0">
                <a:latin typeface="Arial Narrow" pitchFamily="34" charset="0"/>
              </a:rPr>
              <a:t>Through its open market operations and via the Federal Reserve Bank of New York, the Federal Reserve buys and sells government securities . </a:t>
            </a:r>
          </a:p>
          <a:p>
            <a:pPr lvl="1">
              <a:buFont typeface="Arial" pitchFamily="34" charset="0"/>
              <a:buChar char="•"/>
              <a:defRPr/>
            </a:pPr>
            <a:r>
              <a:rPr lang="en-US" sz="3400" dirty="0" smtClean="0">
                <a:latin typeface="Arial Narrow" pitchFamily="34" charset="0"/>
              </a:rPr>
              <a:t>The Federal Reserve adjusts the reserves of the banks that buy or sell these securities.</a:t>
            </a:r>
          </a:p>
          <a:p>
            <a:pPr lvl="1">
              <a:buFont typeface="Arial" pitchFamily="34" charset="0"/>
              <a:buChar char="•"/>
              <a:defRPr/>
            </a:pPr>
            <a:r>
              <a:rPr lang="en-US" sz="3400" dirty="0" smtClean="0">
                <a:latin typeface="Arial Narrow" pitchFamily="34" charset="0"/>
                <a:ea typeface="+mn-ea"/>
                <a:cs typeface="+mn-cs"/>
              </a:rPr>
              <a:t>An increase in reserves in effect removes money from circulation, and a decrease means more money in circulation. </a:t>
            </a:r>
          </a:p>
          <a:p>
            <a:pPr>
              <a:defRPr/>
            </a:pPr>
            <a:endParaRPr lang="en-US" dirty="0"/>
          </a:p>
        </p:txBody>
      </p:sp>
      <p:sp>
        <p:nvSpPr>
          <p:cNvPr id="5632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F5EDA2B-EA25-4868-B96C-058C1E306140}" type="slidenum">
              <a:rPr lang="en-US" altLang="en-US" smtClean="0"/>
              <a:pPr eaLnBrk="1" hangingPunct="1"/>
              <a:t>53</a:t>
            </a:fld>
            <a:endParaRPr lang="en-US" altLang="en-US" smtClean="0"/>
          </a:p>
        </p:txBody>
      </p:sp>
      <p:sp>
        <p:nvSpPr>
          <p:cNvPr id="56325" name="Footer Placeholder 4"/>
          <p:cNvSpPr>
            <a:spLocks noGrp="1"/>
          </p:cNvSpPr>
          <p:nvPr>
            <p:ph type="ftr" sz="quarter" idx="11"/>
          </p:nvPr>
        </p:nvSpPr>
        <p:spPr>
          <a:xfrm>
            <a:off x="609600" y="6245225"/>
            <a:ext cx="7620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7346" name="Title 1"/>
          <p:cNvSpPr>
            <a:spLocks noGrp="1"/>
          </p:cNvSpPr>
          <p:nvPr>
            <p:ph type="title"/>
          </p:nvPr>
        </p:nvSpPr>
        <p:spPr>
          <a:xfrm>
            <a:off x="457200" y="274638"/>
            <a:ext cx="8153400" cy="792162"/>
          </a:xfrm>
        </p:spPr>
        <p:txBody>
          <a:bodyPr/>
          <a:lstStyle/>
          <a:p>
            <a:r>
              <a:rPr lang="en-US" altLang="en-US" smtClean="0"/>
              <a:t>Fractional Reserve Banking</a:t>
            </a:r>
          </a:p>
        </p:txBody>
      </p:sp>
      <p:sp>
        <p:nvSpPr>
          <p:cNvPr id="3" name="Content Placeholder 2"/>
          <p:cNvSpPr>
            <a:spLocks noGrp="1"/>
          </p:cNvSpPr>
          <p:nvPr>
            <p:ph idx="1"/>
          </p:nvPr>
        </p:nvSpPr>
        <p:spPr>
          <a:xfrm>
            <a:off x="457200" y="1295400"/>
            <a:ext cx="8229600" cy="4419600"/>
          </a:xfrm>
        </p:spPr>
        <p:txBody>
          <a:bodyPr/>
          <a:lstStyle/>
          <a:p>
            <a:pPr>
              <a:buFont typeface="Wingdings" pitchFamily="2" charset="2"/>
              <a:buChar char="Ø"/>
              <a:defRPr/>
            </a:pPr>
            <a:r>
              <a:rPr lang="en-US" sz="3600" dirty="0" smtClean="0">
                <a:latin typeface="Arial Narrow" pitchFamily="34" charset="0"/>
              </a:rPr>
              <a:t>Deposits into and withdrawals from bank accounts change the value of reserves.</a:t>
            </a:r>
          </a:p>
          <a:p>
            <a:pPr>
              <a:buFont typeface="Wingdings" pitchFamily="2" charset="2"/>
              <a:buChar char="Ø"/>
              <a:defRPr/>
            </a:pPr>
            <a:endParaRPr lang="en-US" sz="1200" dirty="0" smtClean="0">
              <a:latin typeface="Arial Narrow" pitchFamily="34" charset="0"/>
            </a:endParaRPr>
          </a:p>
          <a:p>
            <a:pPr lvl="1">
              <a:buFont typeface="Arial" pitchFamily="34" charset="0"/>
              <a:buChar char="•"/>
              <a:defRPr/>
            </a:pPr>
            <a:r>
              <a:rPr lang="en-US" sz="3400" dirty="0" smtClean="0">
                <a:latin typeface="Arial Narrow" pitchFamily="34" charset="0"/>
              </a:rPr>
              <a:t>Deposits increase reserves and withdrawals decrease reserves</a:t>
            </a:r>
          </a:p>
          <a:p>
            <a:pPr lvl="1">
              <a:buFont typeface="Arial" pitchFamily="34" charset="0"/>
              <a:buChar char="•"/>
              <a:defRPr/>
            </a:pPr>
            <a:r>
              <a:rPr lang="en-US" sz="3400" dirty="0" smtClean="0">
                <a:latin typeface="Arial Narrow" pitchFamily="34" charset="0"/>
                <a:ea typeface="+mn-ea"/>
                <a:cs typeface="+mn-cs"/>
              </a:rPr>
              <a:t>Banks make loans based on the reserve requirement set by the Federal Reserve </a:t>
            </a:r>
          </a:p>
          <a:p>
            <a:pPr lvl="1">
              <a:buFontTx/>
              <a:buNone/>
              <a:defRPr/>
            </a:pPr>
            <a:endParaRPr lang="en-US" dirty="0"/>
          </a:p>
        </p:txBody>
      </p:sp>
      <p:sp>
        <p:nvSpPr>
          <p:cNvPr id="5734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8B0318DA-76B7-4214-B51E-3B27696E3EDD}" type="slidenum">
              <a:rPr lang="en-US" altLang="en-US" smtClean="0"/>
              <a:pPr eaLnBrk="1" hangingPunct="1"/>
              <a:t>54</a:t>
            </a:fld>
            <a:endParaRPr lang="en-US" altLang="en-US" smtClean="0"/>
          </a:p>
        </p:txBody>
      </p:sp>
      <p:sp>
        <p:nvSpPr>
          <p:cNvPr id="57349" name="Footer Placeholder 4"/>
          <p:cNvSpPr>
            <a:spLocks noGrp="1"/>
          </p:cNvSpPr>
          <p:nvPr>
            <p:ph type="ftr" sz="quarter" idx="11"/>
          </p:nvPr>
        </p:nvSpPr>
        <p:spPr>
          <a:xfrm>
            <a:off x="762000" y="6245225"/>
            <a:ext cx="7467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7" name="Title 1"/>
          <p:cNvSpPr>
            <a:spLocks noGrp="1"/>
          </p:cNvSpPr>
          <p:nvPr>
            <p:ph type="title"/>
          </p:nvPr>
        </p:nvSpPr>
        <p:spPr>
          <a:xfrm>
            <a:off x="457200" y="152400"/>
            <a:ext cx="8305800" cy="639763"/>
          </a:xfrm>
        </p:spPr>
        <p:txBody>
          <a:bodyPr/>
          <a:lstStyle/>
          <a:p>
            <a:r>
              <a:rPr lang="en-US" altLang="en-US" smtClean="0"/>
              <a:t>The Infamous Money Multiplier</a:t>
            </a:r>
          </a:p>
        </p:txBody>
      </p:sp>
      <p:graphicFrame>
        <p:nvGraphicFramePr>
          <p:cNvPr id="1026" name="Content Placeholder 3"/>
          <p:cNvGraphicFramePr>
            <a:graphicFrameLocks noChangeAspect="1"/>
          </p:cNvGraphicFramePr>
          <p:nvPr>
            <p:ph idx="1"/>
          </p:nvPr>
        </p:nvGraphicFramePr>
        <p:xfrm>
          <a:off x="228600" y="914400"/>
          <a:ext cx="8686800" cy="5105400"/>
        </p:xfrm>
        <a:graphic>
          <a:graphicData uri="http://schemas.openxmlformats.org/presentationml/2006/ole">
            <mc:AlternateContent xmlns:mc="http://schemas.openxmlformats.org/markup-compatibility/2006">
              <mc:Choice xmlns:v="urn:schemas-microsoft-com:vml" Requires="v">
                <p:oleObj spid="_x0000_s1031" name="Worksheet" r:id="rId4" imgW="2135987" imgH="892558" progId="Excel.Sheet.12">
                  <p:embed/>
                </p:oleObj>
              </mc:Choice>
              <mc:Fallback>
                <p:oleObj name="Worksheet" r:id="rId4" imgW="2135987" imgH="892558" progId="Excel.Sheet.12">
                  <p:embed/>
                  <p:pic>
                    <p:nvPicPr>
                      <p:cNvPr id="0" name="Content Placeholder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600" y="914400"/>
                        <a:ext cx="8686800" cy="5105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02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0909420F-714A-4C46-8DA1-6EE3CB0FA3A5}" type="slidenum">
              <a:rPr lang="en-US" altLang="en-US" smtClean="0"/>
              <a:pPr eaLnBrk="1" hangingPunct="1"/>
              <a:t>55</a:t>
            </a:fld>
            <a:endParaRPr lang="en-US" altLang="en-US" smtClean="0"/>
          </a:p>
        </p:txBody>
      </p:sp>
      <p:sp>
        <p:nvSpPr>
          <p:cNvPr id="1029" name="Footer Placeholder 4"/>
          <p:cNvSpPr>
            <a:spLocks noGrp="1"/>
          </p:cNvSpPr>
          <p:nvPr>
            <p:ph type="ftr" sz="quarter" idx="11"/>
          </p:nvPr>
        </p:nvSpPr>
        <p:spPr>
          <a:xfrm>
            <a:off x="381000" y="6245225"/>
            <a:ext cx="7620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8370" name="Title 1"/>
          <p:cNvSpPr>
            <a:spLocks noGrp="1"/>
          </p:cNvSpPr>
          <p:nvPr>
            <p:ph type="title"/>
          </p:nvPr>
        </p:nvSpPr>
        <p:spPr>
          <a:xfrm>
            <a:off x="457200" y="0"/>
            <a:ext cx="8153400" cy="792163"/>
          </a:xfrm>
        </p:spPr>
        <p:txBody>
          <a:bodyPr/>
          <a:lstStyle/>
          <a:p>
            <a:r>
              <a:rPr lang="en-US" altLang="en-US" smtClean="0"/>
              <a:t>Who has the Power?</a:t>
            </a:r>
          </a:p>
        </p:txBody>
      </p:sp>
      <p:sp>
        <p:nvSpPr>
          <p:cNvPr id="58371" name="Content Placeholder 2"/>
          <p:cNvSpPr>
            <a:spLocks noGrp="1"/>
          </p:cNvSpPr>
          <p:nvPr>
            <p:ph idx="1"/>
          </p:nvPr>
        </p:nvSpPr>
        <p:spPr>
          <a:xfrm>
            <a:off x="457200" y="762000"/>
            <a:ext cx="8458200" cy="5105400"/>
          </a:xfrm>
        </p:spPr>
        <p:txBody>
          <a:bodyPr/>
          <a:lstStyle/>
          <a:p>
            <a:pPr>
              <a:buFont typeface="Wingdings" pitchFamily="2" charset="2"/>
              <a:buChar char="Ø"/>
            </a:pPr>
            <a:r>
              <a:rPr lang="en-US" altLang="en-US" sz="3400" smtClean="0">
                <a:latin typeface="Arial Narrow" pitchFamily="34" charset="0"/>
              </a:rPr>
              <a:t>The Federal Advisory Council made up of 12 member banks representing banking interests. There is no Federal representation on this Council. They tell the FOMC what to do.</a:t>
            </a:r>
          </a:p>
          <a:p>
            <a:pPr>
              <a:buFont typeface="Wingdings" pitchFamily="2" charset="2"/>
              <a:buChar char="Ø"/>
            </a:pPr>
            <a:endParaRPr lang="en-US" altLang="en-US" sz="800" smtClean="0">
              <a:latin typeface="Arial Narrow" pitchFamily="34" charset="0"/>
            </a:endParaRPr>
          </a:p>
          <a:p>
            <a:pPr>
              <a:buFont typeface="Wingdings" pitchFamily="2" charset="2"/>
              <a:buChar char="Ø"/>
            </a:pPr>
            <a:r>
              <a:rPr lang="en-US" altLang="en-US" sz="3400" smtClean="0">
                <a:latin typeface="Arial Narrow" pitchFamily="34" charset="0"/>
              </a:rPr>
              <a:t>The Federal Open Market Committee (FOMC). There is no Federal representation on this Committee. </a:t>
            </a:r>
          </a:p>
          <a:p>
            <a:pPr>
              <a:buFont typeface="Wingdings" pitchFamily="2" charset="2"/>
              <a:buChar char="Ø"/>
            </a:pPr>
            <a:endParaRPr lang="en-US" altLang="en-US" sz="800" smtClean="0">
              <a:latin typeface="Arial Narrow" pitchFamily="34" charset="0"/>
            </a:endParaRPr>
          </a:p>
          <a:p>
            <a:pPr>
              <a:buFont typeface="Wingdings" pitchFamily="2" charset="2"/>
              <a:buChar char="Ø"/>
            </a:pPr>
            <a:r>
              <a:rPr lang="en-US" altLang="en-US" sz="3400" smtClean="0">
                <a:latin typeface="Arial Narrow" pitchFamily="34" charset="0"/>
              </a:rPr>
              <a:t>The Thrift Advisory Council representing the interests of Thrift Institutions.</a:t>
            </a:r>
          </a:p>
          <a:p>
            <a:endParaRPr lang="en-US" altLang="en-US" sz="3400" smtClean="0">
              <a:latin typeface="Arial Narrow" pitchFamily="34" charset="0"/>
            </a:endParaRPr>
          </a:p>
        </p:txBody>
      </p:sp>
      <p:sp>
        <p:nvSpPr>
          <p:cNvPr id="5837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D3C96DBA-3580-473D-93E2-D45CB2977D10}" type="slidenum">
              <a:rPr lang="en-US" altLang="en-US" smtClean="0"/>
              <a:pPr eaLnBrk="1" hangingPunct="1"/>
              <a:t>56</a:t>
            </a:fld>
            <a:endParaRPr lang="en-US" altLang="en-US" smtClean="0"/>
          </a:p>
        </p:txBody>
      </p:sp>
      <p:sp>
        <p:nvSpPr>
          <p:cNvPr id="58373" name="Footer Placeholder 4"/>
          <p:cNvSpPr>
            <a:spLocks noGrp="1"/>
          </p:cNvSpPr>
          <p:nvPr>
            <p:ph type="ftr" sz="quarter" idx="11"/>
          </p:nvPr>
        </p:nvSpPr>
        <p:spPr>
          <a:xfrm>
            <a:off x="533400" y="6245225"/>
            <a:ext cx="7620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9394" name="Title 1"/>
          <p:cNvSpPr>
            <a:spLocks noGrp="1"/>
          </p:cNvSpPr>
          <p:nvPr>
            <p:ph type="title"/>
          </p:nvPr>
        </p:nvSpPr>
        <p:spPr>
          <a:xfrm>
            <a:off x="457200" y="0"/>
            <a:ext cx="8229600" cy="792163"/>
          </a:xfrm>
        </p:spPr>
        <p:txBody>
          <a:bodyPr/>
          <a:lstStyle/>
          <a:p>
            <a:r>
              <a:rPr lang="en-US" altLang="en-US" smtClean="0"/>
              <a:t>The Federal Advisory Council</a:t>
            </a:r>
          </a:p>
        </p:txBody>
      </p:sp>
      <p:sp>
        <p:nvSpPr>
          <p:cNvPr id="59395" name="Content Placeholder 2"/>
          <p:cNvSpPr>
            <a:spLocks noGrp="1"/>
          </p:cNvSpPr>
          <p:nvPr>
            <p:ph idx="1"/>
          </p:nvPr>
        </p:nvSpPr>
        <p:spPr>
          <a:xfrm>
            <a:off x="228600" y="914400"/>
            <a:ext cx="8610600" cy="5334000"/>
          </a:xfrm>
        </p:spPr>
        <p:txBody>
          <a:bodyPr/>
          <a:lstStyle/>
          <a:p>
            <a:pPr>
              <a:buFontTx/>
              <a:buNone/>
            </a:pPr>
            <a:r>
              <a:rPr lang="en-US" altLang="en-US" sz="3400" smtClean="0">
                <a:latin typeface="Arial Narrow" pitchFamily="34" charset="0"/>
              </a:rPr>
              <a:t>This body wields the real power in the</a:t>
            </a:r>
          </a:p>
          <a:p>
            <a:pPr>
              <a:buFontTx/>
              <a:buNone/>
            </a:pPr>
            <a:r>
              <a:rPr lang="en-US" altLang="en-US" sz="3400" smtClean="0">
                <a:latin typeface="Arial Narrow" pitchFamily="34" charset="0"/>
              </a:rPr>
              <a:t>Federal Reserve System. First members included</a:t>
            </a:r>
            <a:r>
              <a:rPr lang="en-US" altLang="en-US" sz="3600" smtClean="0">
                <a:latin typeface="Arial Narrow" pitchFamily="34" charset="0"/>
              </a:rPr>
              <a:t>: </a:t>
            </a:r>
            <a:endParaRPr lang="en-US" altLang="en-US" sz="3600" smtClean="0"/>
          </a:p>
          <a:p>
            <a:pPr>
              <a:buFontTx/>
              <a:buNone/>
            </a:pPr>
            <a:endParaRPr lang="en-US" altLang="en-US" sz="1200" smtClean="0"/>
          </a:p>
          <a:p>
            <a:pPr>
              <a:buFontTx/>
              <a:buNone/>
            </a:pPr>
            <a:r>
              <a:rPr lang="en-US" altLang="en-US" sz="3400" smtClean="0">
                <a:latin typeface="Arial Narrow" pitchFamily="34" charset="0"/>
              </a:rPr>
              <a:t>	</a:t>
            </a:r>
            <a:r>
              <a:rPr lang="en-US" altLang="en-US" sz="3300" smtClean="0">
                <a:latin typeface="Arial Narrow" pitchFamily="34" charset="0"/>
              </a:rPr>
              <a:t>Paul Warburg, J.P. Morgan, Levi L. Rue, Daniel S. Wing, W.S. Rowe, C.T. Jaffray</a:t>
            </a:r>
          </a:p>
          <a:p>
            <a:pPr>
              <a:buFontTx/>
              <a:buNone/>
            </a:pPr>
            <a:endParaRPr lang="en-US" altLang="en-US" sz="1100" smtClean="0">
              <a:latin typeface="Arial Narrow" pitchFamily="34" charset="0"/>
            </a:endParaRPr>
          </a:p>
          <a:p>
            <a:pPr>
              <a:buFontTx/>
              <a:buNone/>
            </a:pPr>
            <a:r>
              <a:rPr lang="en-US" altLang="en-US" sz="3400" smtClean="0">
                <a:latin typeface="Arial Narrow" pitchFamily="34" charset="0"/>
              </a:rPr>
              <a:t>	</a:t>
            </a:r>
            <a:r>
              <a:rPr lang="en-US" altLang="en-US" sz="3300" smtClean="0">
                <a:latin typeface="Arial Narrow" pitchFamily="34" charset="0"/>
              </a:rPr>
              <a:t>They represented the New York "big five" banks that controlled the money market in the United States.  Jaffray, from Minneapolis, represented the moneyed interests in the Mid-west. </a:t>
            </a:r>
            <a:r>
              <a:rPr lang="en-US" altLang="en-US" sz="3400" smtClean="0">
                <a:latin typeface="Arial Narrow" pitchFamily="34" charset="0"/>
              </a:rPr>
              <a:t>	</a:t>
            </a:r>
          </a:p>
          <a:p>
            <a:pPr>
              <a:buFontTx/>
              <a:buNone/>
            </a:pPr>
            <a:r>
              <a:rPr lang="en-US" altLang="en-US" sz="1800" i="1" smtClean="0">
                <a:latin typeface="Arial Narrow" pitchFamily="34" charset="0"/>
              </a:rPr>
              <a:t>						Mullins - Secrets of the Federal Reserve</a:t>
            </a:r>
          </a:p>
          <a:p>
            <a:pPr>
              <a:buFontTx/>
              <a:buNone/>
            </a:pPr>
            <a:endParaRPr lang="en-US" altLang="en-US" smtClean="0"/>
          </a:p>
        </p:txBody>
      </p:sp>
      <p:sp>
        <p:nvSpPr>
          <p:cNvPr id="5939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592150F-21EE-498F-9E35-C2E41F4E6FC6}" type="slidenum">
              <a:rPr lang="en-US" altLang="en-US" smtClean="0"/>
              <a:pPr eaLnBrk="1" hangingPunct="1"/>
              <a:t>57</a:t>
            </a:fld>
            <a:endParaRPr lang="en-US" altLang="en-US" smtClean="0"/>
          </a:p>
        </p:txBody>
      </p:sp>
      <p:sp>
        <p:nvSpPr>
          <p:cNvPr id="59397" name="Footer Placeholder 4"/>
          <p:cNvSpPr>
            <a:spLocks noGrp="1"/>
          </p:cNvSpPr>
          <p:nvPr>
            <p:ph type="ftr" sz="quarter" idx="11"/>
          </p:nvPr>
        </p:nvSpPr>
        <p:spPr>
          <a:xfrm>
            <a:off x="762000" y="6248400"/>
            <a:ext cx="7543800" cy="4000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0418" name="Title 1"/>
          <p:cNvSpPr>
            <a:spLocks noGrp="1"/>
          </p:cNvSpPr>
          <p:nvPr>
            <p:ph type="title"/>
          </p:nvPr>
        </p:nvSpPr>
        <p:spPr>
          <a:xfrm>
            <a:off x="457200" y="274638"/>
            <a:ext cx="8153400" cy="868362"/>
          </a:xfrm>
        </p:spPr>
        <p:txBody>
          <a:bodyPr/>
          <a:lstStyle/>
          <a:p>
            <a:pPr eaLnBrk="1" hangingPunct="1"/>
            <a:r>
              <a:rPr lang="en-US" altLang="en-US" smtClean="0"/>
              <a:t>One Man’s Opinion</a:t>
            </a:r>
          </a:p>
        </p:txBody>
      </p:sp>
      <p:sp>
        <p:nvSpPr>
          <p:cNvPr id="60419" name="Content Placeholder 2"/>
          <p:cNvSpPr>
            <a:spLocks noGrp="1"/>
          </p:cNvSpPr>
          <p:nvPr>
            <p:ph idx="1"/>
          </p:nvPr>
        </p:nvSpPr>
        <p:spPr>
          <a:xfrm>
            <a:off x="457200" y="1219200"/>
            <a:ext cx="8229600" cy="4906963"/>
          </a:xfrm>
        </p:spPr>
        <p:txBody>
          <a:bodyPr/>
          <a:lstStyle/>
          <a:p>
            <a:pPr>
              <a:buFontTx/>
              <a:buNone/>
            </a:pPr>
            <a:r>
              <a:rPr lang="en-US" altLang="en-US" sz="3600" smtClean="0">
                <a:latin typeface="Arial Narrow" pitchFamily="34" charset="0"/>
              </a:rPr>
              <a:t>Andrew Jackson expressed this opinion of</a:t>
            </a:r>
          </a:p>
          <a:p>
            <a:pPr>
              <a:buFontTx/>
              <a:buNone/>
            </a:pPr>
            <a:r>
              <a:rPr lang="en-US" altLang="en-US" sz="3600" smtClean="0">
                <a:latin typeface="Arial Narrow" pitchFamily="34" charset="0"/>
              </a:rPr>
              <a:t>central banking in 1834.</a:t>
            </a:r>
          </a:p>
          <a:p>
            <a:pPr>
              <a:buFontTx/>
              <a:buNone/>
            </a:pPr>
            <a:endParaRPr lang="en-US" altLang="en-US" sz="1200" smtClean="0"/>
          </a:p>
          <a:p>
            <a:pPr>
              <a:buFontTx/>
              <a:buNone/>
            </a:pPr>
            <a:r>
              <a:rPr lang="en-US" altLang="en-US" smtClean="0"/>
              <a:t>	</a:t>
            </a:r>
            <a:r>
              <a:rPr lang="en-US" altLang="en-US" sz="3400" smtClean="0">
                <a:latin typeface="Arial Narrow" pitchFamily="34" charset="0"/>
              </a:rPr>
              <a:t>“You are a den of vipers. I intend to wipe you out, and by the Eternal God I will rout you out...If people only understood the rank injustice of the money and banking system, there would be a revolution by morning.”</a:t>
            </a:r>
          </a:p>
          <a:p>
            <a:pPr>
              <a:buFontTx/>
              <a:buNone/>
            </a:pPr>
            <a:endParaRPr lang="en-US" altLang="en-US" sz="1200" smtClean="0">
              <a:latin typeface="Arial Narrow" pitchFamily="34" charset="0"/>
            </a:endParaRPr>
          </a:p>
          <a:p>
            <a:pPr>
              <a:buFontTx/>
              <a:buNone/>
            </a:pPr>
            <a:r>
              <a:rPr lang="en-US" altLang="en-US" sz="2000" smtClean="0">
                <a:latin typeface="Arial Narrow" pitchFamily="34" charset="0"/>
              </a:rPr>
              <a:t>					Mullins - Secrets of the Federal Reserve (p. 50)</a:t>
            </a:r>
          </a:p>
          <a:p>
            <a:pPr eaLnBrk="1" hangingPunct="1"/>
            <a:endParaRPr lang="en-US" altLang="en-US" smtClean="0"/>
          </a:p>
        </p:txBody>
      </p:sp>
      <p:sp>
        <p:nvSpPr>
          <p:cNvPr id="6042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D7B36517-AB6B-4F4F-8E15-08DF8B00C697}" type="slidenum">
              <a:rPr lang="en-US" altLang="en-US" smtClean="0"/>
              <a:pPr eaLnBrk="1" hangingPunct="1"/>
              <a:t>58</a:t>
            </a:fld>
            <a:endParaRPr lang="en-US" altLang="en-US" smtClean="0"/>
          </a:p>
        </p:txBody>
      </p:sp>
      <p:sp>
        <p:nvSpPr>
          <p:cNvPr id="60421" name="Footer Placeholder 4"/>
          <p:cNvSpPr>
            <a:spLocks noGrp="1"/>
          </p:cNvSpPr>
          <p:nvPr>
            <p:ph type="ftr" sz="quarter" idx="11"/>
          </p:nvPr>
        </p:nvSpPr>
        <p:spPr>
          <a:xfrm>
            <a:off x="685800" y="6245225"/>
            <a:ext cx="75438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42" name="Title 1"/>
          <p:cNvSpPr>
            <a:spLocks noGrp="1"/>
          </p:cNvSpPr>
          <p:nvPr>
            <p:ph type="title"/>
          </p:nvPr>
        </p:nvSpPr>
        <p:spPr>
          <a:xfrm>
            <a:off x="457200" y="274638"/>
            <a:ext cx="8229600" cy="792162"/>
          </a:xfrm>
        </p:spPr>
        <p:txBody>
          <a:bodyPr/>
          <a:lstStyle/>
          <a:p>
            <a:r>
              <a:rPr lang="en-US" altLang="en-US" smtClean="0">
                <a:solidFill>
                  <a:schemeClr val="tx1"/>
                </a:solidFill>
              </a:rPr>
              <a:t>Why Do We Allow This?</a:t>
            </a:r>
          </a:p>
        </p:txBody>
      </p:sp>
      <p:sp>
        <p:nvSpPr>
          <p:cNvPr id="61443" name="Content Placeholder 2"/>
          <p:cNvSpPr>
            <a:spLocks noGrp="1"/>
          </p:cNvSpPr>
          <p:nvPr>
            <p:ph idx="1"/>
          </p:nvPr>
        </p:nvSpPr>
        <p:spPr>
          <a:xfrm>
            <a:off x="533400" y="1447800"/>
            <a:ext cx="8229600" cy="4525963"/>
          </a:xfrm>
        </p:spPr>
        <p:txBody>
          <a:bodyPr/>
          <a:lstStyle/>
          <a:p>
            <a:pPr>
              <a:buFontTx/>
              <a:buNone/>
            </a:pPr>
            <a:r>
              <a:rPr lang="en-US" altLang="en-US" sz="3600" smtClean="0">
                <a:latin typeface="Arial Narrow" pitchFamily="34" charset="0"/>
              </a:rPr>
              <a:t>	In the album Confidential File 10033. “The Psychology of Socialism: The Religion of Hatred and the Cult of Death.” October 9, 1978, Elizabeth Clare Prophet explains how and why we allow this trampling on our Christhood.</a:t>
            </a:r>
          </a:p>
        </p:txBody>
      </p:sp>
      <p:sp>
        <p:nvSpPr>
          <p:cNvPr id="6144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8C7A4B6-7156-46CF-AED0-6677FF84EE7C}" type="slidenum">
              <a:rPr lang="en-US" altLang="en-US" smtClean="0"/>
              <a:pPr eaLnBrk="1" hangingPunct="1"/>
              <a:t>59</a:t>
            </a:fld>
            <a:endParaRPr lang="en-US" altLang="en-US" smtClean="0"/>
          </a:p>
        </p:txBody>
      </p:sp>
      <p:sp>
        <p:nvSpPr>
          <p:cNvPr id="61445" name="Footer Placeholder 4"/>
          <p:cNvSpPr>
            <a:spLocks noGrp="1"/>
          </p:cNvSpPr>
          <p:nvPr>
            <p:ph type="ftr" sz="quarter" idx="11"/>
          </p:nvPr>
        </p:nvSpPr>
        <p:spPr>
          <a:xfrm>
            <a:off x="838200" y="6245225"/>
            <a:ext cx="73152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152400"/>
            <a:ext cx="8153400" cy="868363"/>
          </a:xfrm>
        </p:spPr>
        <p:txBody>
          <a:bodyPr/>
          <a:lstStyle/>
          <a:p>
            <a:r>
              <a:rPr lang="en-US" altLang="en-US" smtClean="0"/>
              <a:t>Strategy v. Strategic Plan</a:t>
            </a:r>
          </a:p>
        </p:txBody>
      </p:sp>
      <p:sp>
        <p:nvSpPr>
          <p:cNvPr id="8195" name="Content Placeholder 2"/>
          <p:cNvSpPr>
            <a:spLocks noGrp="1"/>
          </p:cNvSpPr>
          <p:nvPr>
            <p:ph idx="1"/>
          </p:nvPr>
        </p:nvSpPr>
        <p:spPr>
          <a:xfrm>
            <a:off x="304800" y="1066800"/>
            <a:ext cx="8534400" cy="5105400"/>
          </a:xfrm>
        </p:spPr>
        <p:txBody>
          <a:bodyPr/>
          <a:lstStyle/>
          <a:p>
            <a:pPr>
              <a:buFontTx/>
              <a:buNone/>
            </a:pPr>
            <a:r>
              <a:rPr lang="en-US" altLang="en-US" sz="3400" smtClean="0">
                <a:latin typeface="Arial Narrow" pitchFamily="34" charset="0"/>
              </a:rPr>
              <a:t>	The Masters have a plan containing different strategies to enable America to fulfill her divine destiny.</a:t>
            </a:r>
          </a:p>
          <a:p>
            <a:pPr>
              <a:buFontTx/>
              <a:buNone/>
            </a:pPr>
            <a:r>
              <a:rPr lang="en-US" altLang="en-US" sz="3600" smtClean="0"/>
              <a:t> 	</a:t>
            </a:r>
            <a:r>
              <a:rPr lang="en-US" altLang="en-US" sz="3400" smtClean="0">
                <a:latin typeface="Arial Narrow" pitchFamily="34" charset="0"/>
              </a:rPr>
              <a:t>A Strategy is different from a Strategic Plan</a:t>
            </a:r>
          </a:p>
          <a:p>
            <a:pPr lvl="1">
              <a:buFont typeface="Wingdings" pitchFamily="2" charset="2"/>
              <a:buChar char="Ø"/>
            </a:pPr>
            <a:r>
              <a:rPr lang="en-US" altLang="en-US" sz="3400" smtClean="0">
                <a:latin typeface="Arial Narrow" pitchFamily="34" charset="0"/>
              </a:rPr>
              <a:t>A Strategy is a means to an end, it is not the end itself.</a:t>
            </a:r>
          </a:p>
          <a:p>
            <a:pPr lvl="1">
              <a:buFont typeface="Wingdings" pitchFamily="2" charset="2"/>
              <a:buChar char="Ø"/>
            </a:pPr>
            <a:r>
              <a:rPr lang="en-US" altLang="en-US" sz="3400" smtClean="0">
                <a:latin typeface="Arial Narrow" pitchFamily="34" charset="0"/>
              </a:rPr>
              <a:t>A Strategic Plan contains the means to an end, the end, and all the steps needed to reach that end.</a:t>
            </a:r>
          </a:p>
        </p:txBody>
      </p:sp>
      <p:sp>
        <p:nvSpPr>
          <p:cNvPr id="819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D5FEB203-5A56-458D-AEF9-C5AD096447ED}" type="slidenum">
              <a:rPr lang="en-US" altLang="en-US" smtClean="0"/>
              <a:pPr eaLnBrk="1" hangingPunct="1"/>
              <a:t>6</a:t>
            </a:fld>
            <a:endParaRPr lang="en-US" altLang="en-US" smtClean="0"/>
          </a:p>
        </p:txBody>
      </p:sp>
      <p:sp>
        <p:nvSpPr>
          <p:cNvPr id="8197" name="Footer Placeholder 4"/>
          <p:cNvSpPr>
            <a:spLocks noGrp="1"/>
          </p:cNvSpPr>
          <p:nvPr>
            <p:ph type="ftr" sz="quarter" idx="11"/>
          </p:nvPr>
        </p:nvSpPr>
        <p:spPr>
          <a:xfrm>
            <a:off x="685800" y="6245225"/>
            <a:ext cx="75438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2466" name="Title 1"/>
          <p:cNvSpPr>
            <a:spLocks noGrp="1"/>
          </p:cNvSpPr>
          <p:nvPr>
            <p:ph type="title"/>
          </p:nvPr>
        </p:nvSpPr>
        <p:spPr>
          <a:xfrm>
            <a:off x="457200" y="228600"/>
            <a:ext cx="8229600" cy="914400"/>
          </a:xfrm>
        </p:spPr>
        <p:txBody>
          <a:bodyPr/>
          <a:lstStyle/>
          <a:p>
            <a:pPr eaLnBrk="1" hangingPunct="1"/>
            <a:r>
              <a:rPr lang="en-US" altLang="en-US" smtClean="0">
                <a:solidFill>
                  <a:schemeClr val="tx1"/>
                </a:solidFill>
              </a:rPr>
              <a:t>The Psychology of Socialism</a:t>
            </a:r>
          </a:p>
        </p:txBody>
      </p:sp>
      <p:sp>
        <p:nvSpPr>
          <p:cNvPr id="62467" name="Rectangle 4"/>
          <p:cNvSpPr>
            <a:spLocks noGrp="1" noChangeArrowheads="1"/>
          </p:cNvSpPr>
          <p:nvPr>
            <p:ph idx="1"/>
          </p:nvPr>
        </p:nvSpPr>
        <p:spPr>
          <a:xfrm>
            <a:off x="304800" y="1371600"/>
            <a:ext cx="8534400" cy="4616450"/>
          </a:xfrm>
        </p:spPr>
        <p:txBody>
          <a:bodyPr tIns="0" bIns="0" anchor="ctr">
            <a:spAutoFit/>
          </a:bodyPr>
          <a:lstStyle/>
          <a:p>
            <a:pPr marL="0" indent="0">
              <a:spcBef>
                <a:spcPct val="0"/>
              </a:spcBef>
              <a:buFontTx/>
              <a:buNone/>
              <a:tabLst>
                <a:tab pos="457200" algn="l"/>
              </a:tabLst>
            </a:pPr>
            <a:r>
              <a:rPr lang="en-US" altLang="en-US" sz="3600" smtClean="0">
                <a:latin typeface="Arial Narrow" pitchFamily="34" charset="0"/>
                <a:ea typeface="Calibri" pitchFamily="34" charset="0"/>
                <a:cs typeface="Times New Roman" pitchFamily="18" charset="0"/>
              </a:rPr>
              <a:t>Socialism is:</a:t>
            </a:r>
          </a:p>
          <a:p>
            <a:pPr marL="0" indent="0">
              <a:spcBef>
                <a:spcPct val="0"/>
              </a:spcBef>
              <a:buFont typeface="Wingdings" pitchFamily="2" charset="2"/>
              <a:buChar char="Ø"/>
              <a:tabLst>
                <a:tab pos="457200" algn="l"/>
              </a:tabLst>
            </a:pPr>
            <a:r>
              <a:rPr lang="en-US" altLang="en-US" sz="3400" smtClean="0">
                <a:latin typeface="Arial Narrow" pitchFamily="34" charset="0"/>
                <a:ea typeface="Calibri" pitchFamily="34" charset="0"/>
                <a:cs typeface="Times New Roman" pitchFamily="18" charset="0"/>
              </a:rPr>
              <a:t>One of the first basic universal forces that </a:t>
            </a:r>
          </a:p>
          <a:p>
            <a:pPr marL="0" indent="0">
              <a:spcBef>
                <a:spcPct val="0"/>
              </a:spcBef>
              <a:buFontTx/>
              <a:buNone/>
              <a:tabLst>
                <a:tab pos="457200" algn="l"/>
              </a:tabLst>
            </a:pPr>
            <a:r>
              <a:rPr lang="en-US" altLang="en-US" sz="3400" smtClean="0">
                <a:latin typeface="Arial Narrow" pitchFamily="34" charset="0"/>
                <a:ea typeface="Calibri" pitchFamily="34" charset="0"/>
                <a:cs typeface="Times New Roman" pitchFamily="18" charset="0"/>
              </a:rPr>
              <a:t>	has operated throughout human history of post 	golden age eras. </a:t>
            </a:r>
          </a:p>
          <a:p>
            <a:pPr marL="0" indent="0">
              <a:spcBef>
                <a:spcPct val="0"/>
              </a:spcBef>
              <a:buFontTx/>
              <a:buNone/>
              <a:tabLst>
                <a:tab pos="457200" algn="l"/>
              </a:tabLst>
            </a:pPr>
            <a:endParaRPr lang="en-US" altLang="en-US" sz="1200" smtClean="0">
              <a:latin typeface="Arial Narrow" pitchFamily="34" charset="0"/>
              <a:ea typeface="Calibri" pitchFamily="34" charset="0"/>
              <a:cs typeface="Times New Roman" pitchFamily="18" charset="0"/>
            </a:endParaRPr>
          </a:p>
          <a:p>
            <a:pPr marL="0" indent="0">
              <a:spcBef>
                <a:spcPct val="0"/>
              </a:spcBef>
              <a:buFontTx/>
              <a:buNone/>
              <a:tabLst>
                <a:tab pos="457200" algn="l"/>
              </a:tabLst>
            </a:pPr>
            <a:endParaRPr lang="en-US" altLang="en-US" sz="1200" smtClean="0">
              <a:latin typeface="Arial Narrow" pitchFamily="34" charset="0"/>
              <a:ea typeface="Calibri" pitchFamily="34" charset="0"/>
              <a:cs typeface="Times New Roman" pitchFamily="18" charset="0"/>
            </a:endParaRPr>
          </a:p>
          <a:p>
            <a:pPr marL="0" indent="0">
              <a:spcBef>
                <a:spcPct val="0"/>
              </a:spcBef>
              <a:buFont typeface="Wingdings" pitchFamily="2" charset="2"/>
              <a:buChar char="Ø"/>
              <a:tabLst>
                <a:tab pos="457200" algn="l"/>
              </a:tabLst>
            </a:pPr>
            <a:r>
              <a:rPr lang="en-US" altLang="en-US" sz="3400" smtClean="0">
                <a:latin typeface="Arial Narrow" pitchFamily="34" charset="0"/>
                <a:ea typeface="Calibri" pitchFamily="34" charset="0"/>
                <a:cs typeface="Times New Roman" pitchFamily="18" charset="0"/>
              </a:rPr>
              <a:t>A part of the collective unconscious forces at 	work in the world since the decent of the light 	from the upper charkas to the lower charkas, 	the fall of man, the fall from golden ages</a:t>
            </a:r>
            <a:r>
              <a:rPr lang="en-US" altLang="en-US" sz="3600" smtClean="0">
                <a:latin typeface="Arial Narrow" pitchFamily="34" charset="0"/>
                <a:ea typeface="Calibri" pitchFamily="34" charset="0"/>
                <a:cs typeface="Times New Roman" pitchFamily="18" charset="0"/>
              </a:rPr>
              <a:t>.</a:t>
            </a:r>
          </a:p>
        </p:txBody>
      </p:sp>
      <p:sp>
        <p:nvSpPr>
          <p:cNvPr id="6246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F407165-3931-479B-8568-890105183FDC}" type="slidenum">
              <a:rPr lang="en-US" altLang="en-US" smtClean="0"/>
              <a:pPr eaLnBrk="1" hangingPunct="1"/>
              <a:t>60</a:t>
            </a:fld>
            <a:endParaRPr lang="en-US" altLang="en-US" smtClean="0"/>
          </a:p>
        </p:txBody>
      </p:sp>
      <p:sp>
        <p:nvSpPr>
          <p:cNvPr id="62469" name="Footer Placeholder 4"/>
          <p:cNvSpPr>
            <a:spLocks noGrp="1"/>
          </p:cNvSpPr>
          <p:nvPr>
            <p:ph type="ftr" sz="quarter" idx="11"/>
          </p:nvPr>
        </p:nvSpPr>
        <p:spPr>
          <a:xfrm>
            <a:off x="609600" y="6245225"/>
            <a:ext cx="75438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3490" name="Rectangle 2"/>
          <p:cNvSpPr>
            <a:spLocks noGrp="1" noChangeArrowheads="1"/>
          </p:cNvSpPr>
          <p:nvPr>
            <p:ph type="ctrTitle"/>
          </p:nvPr>
        </p:nvSpPr>
        <p:spPr>
          <a:xfrm>
            <a:off x="228600" y="0"/>
            <a:ext cx="8458200" cy="1219200"/>
          </a:xfrm>
        </p:spPr>
        <p:txBody>
          <a:bodyPr/>
          <a:lstStyle/>
          <a:p>
            <a:pPr eaLnBrk="1" hangingPunct="1"/>
            <a:r>
              <a:rPr lang="en-US" altLang="en-US" smtClean="0">
                <a:solidFill>
                  <a:schemeClr val="tx1"/>
                </a:solidFill>
              </a:rPr>
              <a:t>The Psychology of Socialism </a:t>
            </a:r>
          </a:p>
        </p:txBody>
      </p:sp>
      <p:sp>
        <p:nvSpPr>
          <p:cNvPr id="63491" name="Rectangle 3"/>
          <p:cNvSpPr>
            <a:spLocks noGrp="1" noChangeArrowheads="1"/>
          </p:cNvSpPr>
          <p:nvPr>
            <p:ph type="subTitle" idx="1"/>
          </p:nvPr>
        </p:nvSpPr>
        <p:spPr>
          <a:xfrm>
            <a:off x="304800" y="1143000"/>
            <a:ext cx="8534400" cy="5029200"/>
          </a:xfrm>
        </p:spPr>
        <p:txBody>
          <a:bodyPr/>
          <a:lstStyle/>
          <a:p>
            <a:pPr algn="l">
              <a:spcBef>
                <a:spcPct val="0"/>
              </a:spcBef>
              <a:tabLst>
                <a:tab pos="457200" algn="l"/>
              </a:tabLst>
            </a:pPr>
            <a:r>
              <a:rPr lang="en-US" altLang="en-US" sz="3600" smtClean="0">
                <a:latin typeface="Arial Narrow" pitchFamily="34" charset="0"/>
                <a:ea typeface="Calibri" pitchFamily="34" charset="0"/>
                <a:cs typeface="Times New Roman" pitchFamily="18" charset="0"/>
              </a:rPr>
              <a:t>Features of Socialism include:</a:t>
            </a:r>
          </a:p>
          <a:p>
            <a:pPr lvl="2" algn="l">
              <a:spcBef>
                <a:spcPct val="0"/>
              </a:spcBef>
              <a:buFont typeface="Wingdings" pitchFamily="2" charset="2"/>
              <a:buChar char="Ø"/>
              <a:tabLst>
                <a:tab pos="457200" algn="l"/>
              </a:tabLst>
            </a:pPr>
            <a:endParaRPr lang="en-US" altLang="en-US" sz="1600" smtClean="0">
              <a:latin typeface="Arial Narrow" pitchFamily="34" charset="0"/>
              <a:ea typeface="Calibri" pitchFamily="34" charset="0"/>
              <a:cs typeface="Times New Roman" pitchFamily="18" charset="0"/>
            </a:endParaRPr>
          </a:p>
          <a:p>
            <a:pPr algn="l">
              <a:spcBef>
                <a:spcPct val="0"/>
              </a:spcBef>
              <a:buFont typeface="Wingdings" pitchFamily="2" charset="2"/>
              <a:buChar char="Ø"/>
              <a:tabLst>
                <a:tab pos="457200" algn="l"/>
              </a:tabLst>
            </a:pPr>
            <a:r>
              <a:rPr lang="en-US" altLang="en-US" sz="3400" smtClean="0">
                <a:latin typeface="Arial Narrow" pitchFamily="34" charset="0"/>
                <a:ea typeface="Calibri" pitchFamily="34" charset="0"/>
                <a:cs typeface="Times New Roman" pitchFamily="18" charset="0"/>
              </a:rPr>
              <a:t>The State having control of everyday life;</a:t>
            </a:r>
          </a:p>
          <a:p>
            <a:pPr algn="l">
              <a:spcBef>
                <a:spcPct val="0"/>
              </a:spcBef>
              <a:tabLst>
                <a:tab pos="457200" algn="l"/>
              </a:tabLst>
            </a:pPr>
            <a:endParaRPr lang="en-US" altLang="en-US" sz="1000" smtClean="0">
              <a:latin typeface="Arial Narrow" pitchFamily="34" charset="0"/>
              <a:ea typeface="Calibri" pitchFamily="34" charset="0"/>
              <a:cs typeface="Times New Roman" pitchFamily="18" charset="0"/>
            </a:endParaRPr>
          </a:p>
          <a:p>
            <a:pPr algn="l">
              <a:spcBef>
                <a:spcPct val="0"/>
              </a:spcBef>
              <a:buFont typeface="Wingdings" pitchFamily="2" charset="2"/>
              <a:buChar char="Ø"/>
              <a:tabLst>
                <a:tab pos="457200" algn="l"/>
              </a:tabLst>
            </a:pPr>
            <a:r>
              <a:rPr lang="en-US" altLang="en-US" sz="3400" smtClean="0">
                <a:latin typeface="Arial Narrow" pitchFamily="34" charset="0"/>
                <a:ea typeface="Calibri" pitchFamily="34" charset="0"/>
                <a:cs typeface="Times New Roman" pitchFamily="18" charset="0"/>
              </a:rPr>
              <a:t> Subordination of the individual to the powers of 	the large bureaucracy in forced labor;</a:t>
            </a:r>
          </a:p>
          <a:p>
            <a:pPr algn="l">
              <a:spcBef>
                <a:spcPct val="0"/>
              </a:spcBef>
              <a:tabLst>
                <a:tab pos="457200" algn="l"/>
              </a:tabLst>
            </a:pPr>
            <a:endParaRPr lang="en-US" altLang="en-US" sz="1000" smtClean="0">
              <a:latin typeface="Arial Narrow" pitchFamily="34" charset="0"/>
              <a:ea typeface="Calibri" pitchFamily="34" charset="0"/>
              <a:cs typeface="Times New Roman" pitchFamily="18" charset="0"/>
            </a:endParaRPr>
          </a:p>
          <a:p>
            <a:pPr algn="l">
              <a:spcBef>
                <a:spcPct val="0"/>
              </a:spcBef>
              <a:buFont typeface="Wingdings" pitchFamily="2" charset="2"/>
              <a:buChar char="Ø"/>
              <a:tabLst>
                <a:tab pos="457200" algn="l"/>
              </a:tabLst>
            </a:pPr>
            <a:r>
              <a:rPr lang="en-US" altLang="en-US" sz="3400" smtClean="0">
                <a:latin typeface="Arial Narrow" pitchFamily="34" charset="0"/>
                <a:ea typeface="Calibri" pitchFamily="34" charset="0"/>
                <a:cs typeface="Times New Roman" pitchFamily="18" charset="0"/>
              </a:rPr>
              <a:t> Lack of private property in the majority of the 	population; and </a:t>
            </a:r>
          </a:p>
          <a:p>
            <a:pPr algn="l">
              <a:spcBef>
                <a:spcPct val="0"/>
              </a:spcBef>
              <a:buFontTx/>
              <a:buChar char="•"/>
              <a:tabLst>
                <a:tab pos="457200" algn="l"/>
              </a:tabLst>
            </a:pPr>
            <a:endParaRPr lang="en-US" altLang="en-US" sz="1000" smtClean="0">
              <a:latin typeface="Arial Narrow" pitchFamily="34" charset="0"/>
              <a:ea typeface="Calibri" pitchFamily="34" charset="0"/>
              <a:cs typeface="Times New Roman" pitchFamily="18" charset="0"/>
            </a:endParaRPr>
          </a:p>
          <a:p>
            <a:pPr algn="l">
              <a:spcBef>
                <a:spcPct val="0"/>
              </a:spcBef>
              <a:buFont typeface="Wingdings" pitchFamily="2" charset="2"/>
              <a:buChar char="Ø"/>
              <a:tabLst>
                <a:tab pos="457200" algn="l"/>
              </a:tabLst>
            </a:pPr>
            <a:r>
              <a:rPr lang="en-US" altLang="en-US" sz="3400" smtClean="0">
                <a:latin typeface="Arial Narrow" pitchFamily="34" charset="0"/>
                <a:ea typeface="Calibri" pitchFamily="34" charset="0"/>
                <a:cs typeface="Times New Roman" pitchFamily="18" charset="0"/>
              </a:rPr>
              <a:t>Weakened family structures.</a:t>
            </a:r>
          </a:p>
          <a:p>
            <a:pPr algn="l">
              <a:spcBef>
                <a:spcPct val="0"/>
              </a:spcBef>
              <a:tabLst>
                <a:tab pos="457200" algn="l"/>
              </a:tabLst>
            </a:pPr>
            <a:endParaRPr lang="en-US" altLang="en-US" smtClean="0">
              <a:solidFill>
                <a:srgbClr val="FFFF00"/>
              </a:solidFill>
              <a:latin typeface="Arial Narrow" pitchFamily="34" charset="0"/>
              <a:ea typeface="Calibri" pitchFamily="34" charset="0"/>
              <a:cs typeface="Times New Roman" pitchFamily="18" charset="0"/>
            </a:endParaRPr>
          </a:p>
          <a:p>
            <a:pPr eaLnBrk="1" hangingPunct="1">
              <a:tabLst>
                <a:tab pos="457200" algn="l"/>
              </a:tabLst>
            </a:pPr>
            <a:endParaRPr lang="en-US" altLang="en-US" smtClean="0">
              <a:ea typeface="Calibri" pitchFamily="34" charset="0"/>
              <a:cs typeface="Times New Roman" pitchFamily="18" charset="0"/>
            </a:endParaRPr>
          </a:p>
        </p:txBody>
      </p:sp>
      <p:sp>
        <p:nvSpPr>
          <p:cNvPr id="6349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F2BBF37-5ECA-4D56-961A-3B3D344EED8E}" type="slidenum">
              <a:rPr lang="en-US" altLang="en-US" smtClean="0"/>
              <a:pPr eaLnBrk="1" hangingPunct="1"/>
              <a:t>61</a:t>
            </a:fld>
            <a:endParaRPr lang="en-US" altLang="en-US" smtClean="0"/>
          </a:p>
        </p:txBody>
      </p:sp>
      <p:sp>
        <p:nvSpPr>
          <p:cNvPr id="63493" name="Footer Placeholder 4"/>
          <p:cNvSpPr>
            <a:spLocks noGrp="1"/>
          </p:cNvSpPr>
          <p:nvPr>
            <p:ph type="ftr" sz="quarter" idx="11"/>
          </p:nvPr>
        </p:nvSpPr>
        <p:spPr>
          <a:xfrm>
            <a:off x="685800" y="6245225"/>
            <a:ext cx="7467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457200" y="0"/>
            <a:ext cx="8001000" cy="838200"/>
          </a:xfrm>
        </p:spPr>
        <p:txBody>
          <a:bodyPr/>
          <a:lstStyle/>
          <a:p>
            <a:pPr eaLnBrk="1" hangingPunct="1"/>
            <a:r>
              <a:rPr lang="en-US" altLang="en-US" smtClean="0">
                <a:solidFill>
                  <a:schemeClr val="tx1"/>
                </a:solidFill>
              </a:rPr>
              <a:t>The Psychology of Socialism</a:t>
            </a:r>
          </a:p>
        </p:txBody>
      </p:sp>
      <p:sp>
        <p:nvSpPr>
          <p:cNvPr id="64515" name="Rectangle 3"/>
          <p:cNvSpPr>
            <a:spLocks noGrp="1" noChangeArrowheads="1"/>
          </p:cNvSpPr>
          <p:nvPr>
            <p:ph type="body" idx="1"/>
          </p:nvPr>
        </p:nvSpPr>
        <p:spPr>
          <a:xfrm>
            <a:off x="152400" y="914400"/>
            <a:ext cx="8991600" cy="5257800"/>
          </a:xfrm>
        </p:spPr>
        <p:txBody>
          <a:bodyPr/>
          <a:lstStyle/>
          <a:p>
            <a:pPr>
              <a:spcBef>
                <a:spcPct val="0"/>
              </a:spcBef>
              <a:buFontTx/>
              <a:buNone/>
              <a:tabLst>
                <a:tab pos="457200" algn="l"/>
              </a:tabLst>
            </a:pPr>
            <a:r>
              <a:rPr lang="en-US" altLang="en-US" sz="3400" smtClean="0">
                <a:latin typeface="Arial Narrow" pitchFamily="34" charset="0"/>
                <a:ea typeface="Calibri" pitchFamily="34" charset="0"/>
                <a:cs typeface="Times New Roman" pitchFamily="18" charset="0"/>
              </a:rPr>
              <a:t>The Psyche of Socialism:</a:t>
            </a:r>
          </a:p>
          <a:p>
            <a:pPr>
              <a:spcBef>
                <a:spcPct val="0"/>
              </a:spcBef>
              <a:buFont typeface="Wingdings" pitchFamily="2" charset="2"/>
              <a:buChar char="Ø"/>
              <a:tabLst>
                <a:tab pos="457200" algn="l"/>
              </a:tabLst>
            </a:pPr>
            <a:r>
              <a:rPr lang="en-US" altLang="en-US" sz="3300" smtClean="0">
                <a:latin typeface="Arial Narrow" pitchFamily="34" charset="0"/>
                <a:ea typeface="Calibri" pitchFamily="34" charset="0"/>
                <a:cs typeface="Times New Roman" pitchFamily="18" charset="0"/>
              </a:rPr>
              <a:t>A state of mind-patterns within us which could make us dependent instead of independent of systems of government, society, and economics.</a:t>
            </a:r>
          </a:p>
          <a:p>
            <a:pPr>
              <a:spcBef>
                <a:spcPct val="0"/>
              </a:spcBef>
              <a:buFontTx/>
              <a:buNone/>
              <a:tabLst>
                <a:tab pos="457200" algn="l"/>
              </a:tabLst>
            </a:pPr>
            <a:endParaRPr lang="en-US" altLang="en-US" sz="800" smtClean="0">
              <a:latin typeface="Arial Narrow" pitchFamily="34" charset="0"/>
              <a:ea typeface="Calibri" pitchFamily="34" charset="0"/>
              <a:cs typeface="Times New Roman" pitchFamily="18" charset="0"/>
            </a:endParaRPr>
          </a:p>
          <a:p>
            <a:pPr lvl="2">
              <a:spcBef>
                <a:spcPct val="0"/>
              </a:spcBef>
              <a:tabLst>
                <a:tab pos="457200" algn="l"/>
              </a:tabLst>
            </a:pPr>
            <a:r>
              <a:rPr lang="en-US" altLang="en-US" sz="3300" smtClean="0">
                <a:latin typeface="Arial Narrow" pitchFamily="34" charset="0"/>
                <a:ea typeface="Calibri" pitchFamily="34" charset="0"/>
                <a:cs typeface="Times New Roman" pitchFamily="18" charset="0"/>
              </a:rPr>
              <a:t>Patterns that coerce and appeal to the portions of our soul aspects that are not raised up to the Christ, the Real man.</a:t>
            </a:r>
          </a:p>
          <a:p>
            <a:pPr>
              <a:spcBef>
                <a:spcPct val="0"/>
              </a:spcBef>
              <a:buFont typeface="Wingdings" pitchFamily="2" charset="2"/>
              <a:buChar char="Ø"/>
              <a:tabLst>
                <a:tab pos="457200" algn="l"/>
              </a:tabLst>
            </a:pPr>
            <a:endParaRPr lang="en-US" altLang="en-US" sz="800" smtClean="0">
              <a:latin typeface="Arial Narrow" pitchFamily="34" charset="0"/>
            </a:endParaRPr>
          </a:p>
          <a:p>
            <a:pPr>
              <a:spcBef>
                <a:spcPct val="0"/>
              </a:spcBef>
              <a:buFont typeface="Wingdings" pitchFamily="2" charset="2"/>
              <a:buChar char="Ø"/>
              <a:tabLst>
                <a:tab pos="457200" algn="l"/>
              </a:tabLst>
            </a:pPr>
            <a:r>
              <a:rPr lang="en-US" altLang="en-US" sz="3300" smtClean="0">
                <a:latin typeface="Arial Narrow" pitchFamily="34" charset="0"/>
                <a:ea typeface="Calibri" pitchFamily="34" charset="0"/>
                <a:cs typeface="Calibri" pitchFamily="34" charset="0"/>
              </a:rPr>
              <a:t>An insidious force of the human mind wherein the Christ Mind/Soul Spirit has been degraded through afflictions of the will.</a:t>
            </a:r>
            <a:endParaRPr lang="en-US" altLang="en-US" sz="3300" smtClean="0">
              <a:latin typeface="Arial Narrow" pitchFamily="34" charset="0"/>
            </a:endParaRPr>
          </a:p>
          <a:p>
            <a:pPr eaLnBrk="1" hangingPunct="1">
              <a:lnSpc>
                <a:spcPct val="80000"/>
              </a:lnSpc>
              <a:buFontTx/>
              <a:buNone/>
              <a:tabLst>
                <a:tab pos="457200" algn="l"/>
              </a:tabLst>
            </a:pPr>
            <a:endParaRPr lang="en-US" altLang="en-US" sz="4000" smtClean="0">
              <a:solidFill>
                <a:schemeClr val="bg1"/>
              </a:solidFill>
            </a:endParaRPr>
          </a:p>
        </p:txBody>
      </p:sp>
      <p:sp>
        <p:nvSpPr>
          <p:cNvPr id="6451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E9ADAC0-ADDA-40A3-A2C4-F8C350F63070}" type="slidenum">
              <a:rPr lang="en-US" altLang="en-US" smtClean="0"/>
              <a:pPr eaLnBrk="1" hangingPunct="1"/>
              <a:t>62</a:t>
            </a:fld>
            <a:endParaRPr lang="en-US" altLang="en-US" smtClean="0"/>
          </a:p>
        </p:txBody>
      </p:sp>
      <p:sp>
        <p:nvSpPr>
          <p:cNvPr id="64517" name="Footer Placeholder 4"/>
          <p:cNvSpPr>
            <a:spLocks noGrp="1"/>
          </p:cNvSpPr>
          <p:nvPr>
            <p:ph type="ftr" sz="quarter" idx="11"/>
          </p:nvPr>
        </p:nvSpPr>
        <p:spPr>
          <a:xfrm>
            <a:off x="762000" y="6324600"/>
            <a:ext cx="7315200" cy="3968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457200" y="152400"/>
            <a:ext cx="8153400" cy="838200"/>
          </a:xfrm>
        </p:spPr>
        <p:txBody>
          <a:bodyPr/>
          <a:lstStyle/>
          <a:p>
            <a:pPr eaLnBrk="1" hangingPunct="1"/>
            <a:r>
              <a:rPr lang="en-US" altLang="en-US" smtClean="0">
                <a:solidFill>
                  <a:schemeClr val="tx1"/>
                </a:solidFill>
              </a:rPr>
              <a:t>The Psychology of Socialism</a:t>
            </a:r>
          </a:p>
        </p:txBody>
      </p:sp>
      <p:sp>
        <p:nvSpPr>
          <p:cNvPr id="65539" name="Rectangle 3"/>
          <p:cNvSpPr>
            <a:spLocks noGrp="1" noChangeArrowheads="1"/>
          </p:cNvSpPr>
          <p:nvPr>
            <p:ph type="body" idx="1"/>
          </p:nvPr>
        </p:nvSpPr>
        <p:spPr>
          <a:xfrm>
            <a:off x="152400" y="1600200"/>
            <a:ext cx="8839200" cy="4038600"/>
          </a:xfrm>
        </p:spPr>
        <p:txBody>
          <a:bodyPr/>
          <a:lstStyle/>
          <a:p>
            <a:pPr>
              <a:buFontTx/>
              <a:buNone/>
            </a:pPr>
            <a:r>
              <a:rPr lang="en-US" altLang="en-US" sz="3600" smtClean="0">
                <a:latin typeface="Arial Narrow" pitchFamily="34" charset="0"/>
              </a:rPr>
              <a:t>Why is Socialism dangerous?</a:t>
            </a:r>
          </a:p>
          <a:p>
            <a:pPr>
              <a:buFont typeface="Wingdings" pitchFamily="2" charset="2"/>
              <a:buChar char="Ø"/>
            </a:pPr>
            <a:r>
              <a:rPr lang="en-US" altLang="en-US" sz="3400" smtClean="0">
                <a:latin typeface="Arial Narrow" pitchFamily="34" charset="0"/>
              </a:rPr>
              <a:t>It ignores individual self worth, the Real Self and the I Am Presence of each one. </a:t>
            </a:r>
          </a:p>
          <a:p>
            <a:pPr>
              <a:buFont typeface="Wingdings" pitchFamily="2" charset="2"/>
              <a:buChar char="Ø"/>
            </a:pPr>
            <a:endParaRPr lang="en-US" altLang="en-US" sz="1400" smtClean="0">
              <a:latin typeface="Arial Narrow" pitchFamily="34" charset="0"/>
            </a:endParaRPr>
          </a:p>
          <a:p>
            <a:pPr>
              <a:buFont typeface="Wingdings" pitchFamily="2" charset="2"/>
              <a:buChar char="Ø"/>
            </a:pPr>
            <a:r>
              <a:rPr lang="en-US" altLang="en-US" sz="3400" smtClean="0">
                <a:latin typeface="Arial Narrow" pitchFamily="34" charset="0"/>
              </a:rPr>
              <a:t>If socialism follows capitalism and the free enterprise system, it is because of the decay and the decadence of the system,.</a:t>
            </a:r>
          </a:p>
          <a:p>
            <a:pPr eaLnBrk="1" hangingPunct="1">
              <a:lnSpc>
                <a:spcPct val="80000"/>
              </a:lnSpc>
            </a:pPr>
            <a:endParaRPr lang="en-US" altLang="en-US" sz="2000" smtClean="0"/>
          </a:p>
        </p:txBody>
      </p:sp>
      <p:sp>
        <p:nvSpPr>
          <p:cNvPr id="6554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B0A25A8-4414-4E6D-8C88-FC917FE62DB1}" type="slidenum">
              <a:rPr lang="en-US" altLang="en-US" smtClean="0"/>
              <a:pPr eaLnBrk="1" hangingPunct="1"/>
              <a:t>63</a:t>
            </a:fld>
            <a:endParaRPr lang="en-US" altLang="en-US" smtClean="0"/>
          </a:p>
        </p:txBody>
      </p:sp>
      <p:sp>
        <p:nvSpPr>
          <p:cNvPr id="65541" name="Footer Placeholder 4"/>
          <p:cNvSpPr>
            <a:spLocks noGrp="1"/>
          </p:cNvSpPr>
          <p:nvPr>
            <p:ph type="ftr" sz="quarter" idx="11"/>
          </p:nvPr>
        </p:nvSpPr>
        <p:spPr>
          <a:xfrm>
            <a:off x="609600" y="6245225"/>
            <a:ext cx="75438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381000" y="152400"/>
            <a:ext cx="8153400" cy="838200"/>
          </a:xfrm>
        </p:spPr>
        <p:txBody>
          <a:bodyPr/>
          <a:lstStyle/>
          <a:p>
            <a:pPr eaLnBrk="1" hangingPunct="1"/>
            <a:r>
              <a:rPr lang="en-US" altLang="en-US" smtClean="0">
                <a:solidFill>
                  <a:srgbClr val="002060"/>
                </a:solidFill>
              </a:rPr>
              <a:t>The Psychology of Socialism</a:t>
            </a:r>
          </a:p>
        </p:txBody>
      </p:sp>
      <p:sp>
        <p:nvSpPr>
          <p:cNvPr id="66563" name="Rectangle 3"/>
          <p:cNvSpPr>
            <a:spLocks noGrp="1" noChangeArrowheads="1"/>
          </p:cNvSpPr>
          <p:nvPr>
            <p:ph type="body" idx="1"/>
          </p:nvPr>
        </p:nvSpPr>
        <p:spPr>
          <a:xfrm>
            <a:off x="228600" y="1066800"/>
            <a:ext cx="8915400" cy="5181600"/>
          </a:xfrm>
        </p:spPr>
        <p:txBody>
          <a:bodyPr/>
          <a:lstStyle/>
          <a:p>
            <a:pPr eaLnBrk="1" hangingPunct="1">
              <a:lnSpc>
                <a:spcPct val="80000"/>
              </a:lnSpc>
              <a:buFontTx/>
              <a:buNone/>
            </a:pPr>
            <a:r>
              <a:rPr lang="en-US" altLang="en-US" sz="3600" smtClean="0">
                <a:latin typeface="Arial Narrow" pitchFamily="34" charset="0"/>
              </a:rPr>
              <a:t>Where does Socialism exist? </a:t>
            </a:r>
          </a:p>
          <a:p>
            <a:pPr eaLnBrk="1" hangingPunct="1">
              <a:lnSpc>
                <a:spcPct val="80000"/>
              </a:lnSpc>
              <a:buFontTx/>
              <a:buNone/>
            </a:pPr>
            <a:endParaRPr lang="en-US" altLang="en-US" sz="1000" smtClean="0">
              <a:latin typeface="Arial Narrow" pitchFamily="34" charset="0"/>
            </a:endParaRPr>
          </a:p>
          <a:p>
            <a:pPr eaLnBrk="1" hangingPunct="1">
              <a:lnSpc>
                <a:spcPct val="80000"/>
              </a:lnSpc>
              <a:buFont typeface="Wingdings" pitchFamily="2" charset="2"/>
              <a:buChar char="Ø"/>
            </a:pPr>
            <a:r>
              <a:rPr lang="en-US" altLang="en-US" sz="3400" smtClean="0">
                <a:latin typeface="Arial Narrow" pitchFamily="34" charset="0"/>
              </a:rPr>
              <a:t>Where fear, doubt, and rebellion at a soul level has allowed fallen ones to step into consciousness and create chaos to maintain the sense of separation from God.</a:t>
            </a:r>
          </a:p>
          <a:p>
            <a:pPr eaLnBrk="1" hangingPunct="1">
              <a:lnSpc>
                <a:spcPct val="80000"/>
              </a:lnSpc>
              <a:buFontTx/>
              <a:buNone/>
            </a:pPr>
            <a:r>
              <a:rPr lang="en-US" altLang="en-US" sz="1000" smtClean="0">
                <a:latin typeface="Arial Narrow" pitchFamily="34" charset="0"/>
              </a:rPr>
              <a:t> </a:t>
            </a:r>
          </a:p>
          <a:p>
            <a:pPr eaLnBrk="1" hangingPunct="1">
              <a:lnSpc>
                <a:spcPct val="80000"/>
              </a:lnSpc>
              <a:buFont typeface="Wingdings" pitchFamily="2" charset="2"/>
              <a:buChar char="Ø"/>
            </a:pPr>
            <a:r>
              <a:rPr lang="en-US" altLang="en-US" sz="3400" smtClean="0">
                <a:latin typeface="Arial Narrow" pitchFamily="34" charset="0"/>
              </a:rPr>
              <a:t>Where human perception believes that a high degree of academics and discipline, as a means to an end, can provide the answers to all of life’s problems.</a:t>
            </a:r>
          </a:p>
          <a:p>
            <a:pPr eaLnBrk="1" hangingPunct="1">
              <a:lnSpc>
                <a:spcPct val="80000"/>
              </a:lnSpc>
              <a:buFont typeface="Wingdings" pitchFamily="2" charset="2"/>
              <a:buChar char="Ø"/>
            </a:pPr>
            <a:endParaRPr lang="en-US" altLang="en-US" sz="1000" smtClean="0">
              <a:latin typeface="Arial Narrow" pitchFamily="34" charset="0"/>
            </a:endParaRPr>
          </a:p>
          <a:p>
            <a:pPr eaLnBrk="1" hangingPunct="1">
              <a:lnSpc>
                <a:spcPct val="80000"/>
              </a:lnSpc>
              <a:buFont typeface="Wingdings" pitchFamily="2" charset="2"/>
              <a:buChar char="Ø"/>
            </a:pPr>
            <a:r>
              <a:rPr lang="en-US" altLang="en-US" sz="3400" smtClean="0">
                <a:latin typeface="Arial Narrow" pitchFamily="34" charset="0"/>
              </a:rPr>
              <a:t>Where free market greed and power of exploitation is not even recognized as being corrupt.</a:t>
            </a:r>
          </a:p>
          <a:p>
            <a:pPr eaLnBrk="1" hangingPunct="1">
              <a:lnSpc>
                <a:spcPct val="80000"/>
              </a:lnSpc>
              <a:buFont typeface="Wingdings" pitchFamily="2" charset="2"/>
              <a:buChar char="Ø"/>
            </a:pPr>
            <a:endParaRPr lang="en-US" altLang="en-US" sz="3000" smtClean="0">
              <a:solidFill>
                <a:schemeClr val="bg1"/>
              </a:solidFill>
              <a:latin typeface="Arial Narrow" pitchFamily="34" charset="0"/>
            </a:endParaRPr>
          </a:p>
          <a:p>
            <a:pPr eaLnBrk="1" hangingPunct="1">
              <a:lnSpc>
                <a:spcPct val="80000"/>
              </a:lnSpc>
            </a:pPr>
            <a:endParaRPr lang="en-US" altLang="en-US" sz="1400" smtClean="0"/>
          </a:p>
        </p:txBody>
      </p:sp>
      <p:sp>
        <p:nvSpPr>
          <p:cNvPr id="6656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3AB7181-819E-43E0-8059-5EF8F6DED127}" type="slidenum">
              <a:rPr lang="en-US" altLang="en-US" smtClean="0"/>
              <a:pPr eaLnBrk="1" hangingPunct="1"/>
              <a:t>64</a:t>
            </a:fld>
            <a:endParaRPr lang="en-US" altLang="en-US" smtClean="0"/>
          </a:p>
        </p:txBody>
      </p:sp>
      <p:sp>
        <p:nvSpPr>
          <p:cNvPr id="66565" name="Footer Placeholder 4"/>
          <p:cNvSpPr>
            <a:spLocks noGrp="1"/>
          </p:cNvSpPr>
          <p:nvPr>
            <p:ph type="ftr" sz="quarter" idx="11"/>
          </p:nvPr>
        </p:nvSpPr>
        <p:spPr>
          <a:xfrm>
            <a:off x="609600" y="6245225"/>
            <a:ext cx="75438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457200" y="0"/>
            <a:ext cx="8229600" cy="868363"/>
          </a:xfrm>
        </p:spPr>
        <p:txBody>
          <a:bodyPr/>
          <a:lstStyle/>
          <a:p>
            <a:pPr eaLnBrk="1" hangingPunct="1"/>
            <a:r>
              <a:rPr lang="en-US" altLang="en-US" smtClean="0">
                <a:solidFill>
                  <a:schemeClr val="tx1"/>
                </a:solidFill>
              </a:rPr>
              <a:t>The Psychology of Socialism</a:t>
            </a:r>
          </a:p>
        </p:txBody>
      </p:sp>
      <p:sp>
        <p:nvSpPr>
          <p:cNvPr id="67587" name="Rectangle 3"/>
          <p:cNvSpPr>
            <a:spLocks noGrp="1" noChangeArrowheads="1"/>
          </p:cNvSpPr>
          <p:nvPr>
            <p:ph type="body" idx="1"/>
          </p:nvPr>
        </p:nvSpPr>
        <p:spPr>
          <a:xfrm>
            <a:off x="228600" y="914400"/>
            <a:ext cx="8915400" cy="5257800"/>
          </a:xfrm>
        </p:spPr>
        <p:txBody>
          <a:bodyPr/>
          <a:lstStyle/>
          <a:p>
            <a:pPr>
              <a:lnSpc>
                <a:spcPct val="90000"/>
              </a:lnSpc>
              <a:buFontTx/>
              <a:buNone/>
            </a:pPr>
            <a:r>
              <a:rPr lang="en-US" altLang="en-US" sz="3600" smtClean="0">
                <a:latin typeface="Arial Narrow" pitchFamily="34" charset="0"/>
              </a:rPr>
              <a:t>Where does Socialism exist? </a:t>
            </a:r>
          </a:p>
          <a:p>
            <a:pPr>
              <a:lnSpc>
                <a:spcPct val="90000"/>
              </a:lnSpc>
              <a:buFont typeface="Wingdings" pitchFamily="2" charset="2"/>
              <a:buChar char="Ø"/>
            </a:pPr>
            <a:r>
              <a:rPr lang="en-US" altLang="en-US" sz="3300" smtClean="0">
                <a:latin typeface="Arial Narrow" pitchFamily="34" charset="0"/>
              </a:rPr>
              <a:t>Where the self-worth of the individual has been ignored and become dependent upon bureaucratic systems of everyday life, instead of being responsible for self, and striving to reach and pass the Christ Mind initiations.</a:t>
            </a:r>
          </a:p>
          <a:p>
            <a:pPr>
              <a:lnSpc>
                <a:spcPct val="90000"/>
              </a:lnSpc>
              <a:buFont typeface="Wingdings" pitchFamily="2" charset="2"/>
              <a:buChar char="Ø"/>
            </a:pPr>
            <a:endParaRPr lang="en-US" altLang="en-US" sz="1200" smtClean="0"/>
          </a:p>
          <a:p>
            <a:pPr>
              <a:lnSpc>
                <a:spcPct val="90000"/>
              </a:lnSpc>
              <a:buFont typeface="Wingdings" pitchFamily="2" charset="2"/>
              <a:buChar char="Ø"/>
            </a:pPr>
            <a:r>
              <a:rPr lang="en-US" altLang="en-US" sz="3300" smtClean="0">
                <a:latin typeface="Arial Narrow" pitchFamily="34" charset="0"/>
              </a:rPr>
              <a:t>Where human habits have become comfortable, and mental and emotional blindness, laziness or paralysis, based in fear, took hold and degraded the will from living in freedom in the abundant life, to conquer time and space- life becomes the death wish.</a:t>
            </a:r>
          </a:p>
          <a:p>
            <a:pPr>
              <a:lnSpc>
                <a:spcPct val="90000"/>
              </a:lnSpc>
            </a:pPr>
            <a:endParaRPr lang="en-US" altLang="en-US" sz="1400" smtClean="0">
              <a:solidFill>
                <a:schemeClr val="bg1"/>
              </a:solidFill>
            </a:endParaRPr>
          </a:p>
        </p:txBody>
      </p:sp>
      <p:sp>
        <p:nvSpPr>
          <p:cNvPr id="6758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8229C981-9F9B-4E97-94E9-641598F6F1B0}" type="slidenum">
              <a:rPr lang="en-US" altLang="en-US" smtClean="0"/>
              <a:pPr eaLnBrk="1" hangingPunct="1"/>
              <a:t>65</a:t>
            </a:fld>
            <a:endParaRPr lang="en-US" altLang="en-US" smtClean="0"/>
          </a:p>
        </p:txBody>
      </p:sp>
      <p:sp>
        <p:nvSpPr>
          <p:cNvPr id="67589" name="Footer Placeholder 4"/>
          <p:cNvSpPr>
            <a:spLocks noGrp="1"/>
          </p:cNvSpPr>
          <p:nvPr>
            <p:ph type="ftr" sz="quarter" idx="11"/>
          </p:nvPr>
        </p:nvSpPr>
        <p:spPr>
          <a:xfrm>
            <a:off x="304800" y="6245225"/>
            <a:ext cx="77724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457200" y="152400"/>
            <a:ext cx="8229600" cy="868363"/>
          </a:xfrm>
        </p:spPr>
        <p:txBody>
          <a:bodyPr/>
          <a:lstStyle/>
          <a:p>
            <a:pPr eaLnBrk="1" hangingPunct="1"/>
            <a:r>
              <a:rPr lang="en-US" altLang="en-US" smtClean="0">
                <a:solidFill>
                  <a:schemeClr val="tx1"/>
                </a:solidFill>
              </a:rPr>
              <a:t>The Psychology of Socialism</a:t>
            </a:r>
          </a:p>
        </p:txBody>
      </p:sp>
      <p:sp>
        <p:nvSpPr>
          <p:cNvPr id="68611" name="Rectangle 4"/>
          <p:cNvSpPr>
            <a:spLocks noGrp="1" noChangeArrowheads="1"/>
          </p:cNvSpPr>
          <p:nvPr>
            <p:ph type="body" idx="1"/>
          </p:nvPr>
        </p:nvSpPr>
        <p:spPr>
          <a:xfrm>
            <a:off x="228600" y="990600"/>
            <a:ext cx="8534400" cy="5170488"/>
          </a:xfrm>
          <a:noFill/>
        </p:spPr>
        <p:txBody>
          <a:bodyPr tIns="0" bIns="0" anchor="ctr">
            <a:spAutoFit/>
          </a:bodyPr>
          <a:lstStyle/>
          <a:p>
            <a:pPr marL="0" indent="0">
              <a:spcBef>
                <a:spcPct val="0"/>
              </a:spcBef>
              <a:buFontTx/>
              <a:buNone/>
            </a:pPr>
            <a:r>
              <a:rPr lang="en-US" altLang="en-US" sz="3600" smtClean="0">
                <a:latin typeface="Arial Narrow" pitchFamily="34" charset="0"/>
                <a:ea typeface="Calibri" pitchFamily="34" charset="0"/>
                <a:cs typeface="Times New Roman" pitchFamily="18" charset="0"/>
              </a:rPr>
              <a:t>Where does Socialism exist? </a:t>
            </a:r>
          </a:p>
          <a:p>
            <a:pPr marL="0" indent="0">
              <a:spcBef>
                <a:spcPct val="0"/>
              </a:spcBef>
              <a:buFont typeface="Wingdings" pitchFamily="2" charset="2"/>
              <a:buChar char="Ø"/>
            </a:pPr>
            <a:r>
              <a:rPr lang="en-US" altLang="en-US" sz="3400" smtClean="0">
                <a:latin typeface="Arial Narrow" pitchFamily="34" charset="0"/>
                <a:ea typeface="Calibri" pitchFamily="34" charset="0"/>
                <a:cs typeface="Times New Roman" pitchFamily="18" charset="0"/>
              </a:rPr>
              <a:t>Where humanity working in the matter spheres </a:t>
            </a:r>
          </a:p>
          <a:p>
            <a:pPr marL="0" indent="0">
              <a:spcBef>
                <a:spcPct val="0"/>
              </a:spcBef>
              <a:buFontTx/>
              <a:buNone/>
            </a:pPr>
            <a:r>
              <a:rPr lang="en-US" altLang="en-US" sz="3400" smtClean="0">
                <a:latin typeface="Arial Narrow" pitchFamily="34" charset="0"/>
                <a:ea typeface="Calibri" pitchFamily="34" charset="0"/>
                <a:cs typeface="Times New Roman" pitchFamily="18" charset="0"/>
              </a:rPr>
              <a:t>   has become more important than humanity </a:t>
            </a:r>
          </a:p>
          <a:p>
            <a:pPr marL="0" indent="0">
              <a:spcBef>
                <a:spcPct val="0"/>
              </a:spcBef>
              <a:buFontTx/>
              <a:buNone/>
            </a:pPr>
            <a:r>
              <a:rPr lang="en-US" altLang="en-US" sz="3400" smtClean="0">
                <a:latin typeface="Arial Narrow" pitchFamily="34" charset="0"/>
                <a:ea typeface="Calibri" pitchFamily="34" charset="0"/>
                <a:cs typeface="Times New Roman" pitchFamily="18" charset="0"/>
              </a:rPr>
              <a:t>   seeking unity with the Spirit of God to work through</a:t>
            </a:r>
          </a:p>
          <a:p>
            <a:pPr marL="0" indent="0">
              <a:spcBef>
                <a:spcPct val="0"/>
              </a:spcBef>
              <a:buFontTx/>
              <a:buNone/>
            </a:pPr>
            <a:r>
              <a:rPr lang="en-US" altLang="en-US" sz="3400" smtClean="0">
                <a:latin typeface="Arial Narrow" pitchFamily="34" charset="0"/>
                <a:ea typeface="Calibri" pitchFamily="34" charset="0"/>
                <a:cs typeface="Times New Roman" pitchFamily="18" charset="0"/>
              </a:rPr>
              <a:t>   us, in the matter spheres.</a:t>
            </a:r>
          </a:p>
          <a:p>
            <a:pPr marL="0" indent="0">
              <a:spcBef>
                <a:spcPct val="0"/>
              </a:spcBef>
              <a:buFontTx/>
              <a:buNone/>
            </a:pPr>
            <a:endParaRPr lang="en-US" altLang="en-US" sz="1200" smtClean="0">
              <a:latin typeface="Arial Narrow" pitchFamily="34" charset="0"/>
              <a:ea typeface="Calibri" pitchFamily="34" charset="0"/>
              <a:cs typeface="Times New Roman" pitchFamily="18" charset="0"/>
            </a:endParaRPr>
          </a:p>
          <a:p>
            <a:pPr marL="0" indent="0">
              <a:spcBef>
                <a:spcPct val="0"/>
              </a:spcBef>
              <a:buFont typeface="Wingdings" pitchFamily="2" charset="2"/>
              <a:buChar char="Ø"/>
            </a:pPr>
            <a:r>
              <a:rPr lang="en-US" altLang="en-US" sz="3400" smtClean="0">
                <a:latin typeface="Arial Narrow" pitchFamily="34" charset="0"/>
                <a:ea typeface="Calibri" pitchFamily="34" charset="0"/>
                <a:cs typeface="Times New Roman" pitchFamily="18" charset="0"/>
              </a:rPr>
              <a:t>Where production is owned, inordinately taxed and </a:t>
            </a:r>
          </a:p>
          <a:p>
            <a:pPr marL="0" indent="0">
              <a:spcBef>
                <a:spcPct val="0"/>
              </a:spcBef>
              <a:buFontTx/>
              <a:buNone/>
            </a:pPr>
            <a:r>
              <a:rPr lang="en-US" altLang="en-US" sz="3400" smtClean="0">
                <a:latin typeface="Arial Narrow" pitchFamily="34" charset="0"/>
                <a:ea typeface="Calibri" pitchFamily="34" charset="0"/>
                <a:cs typeface="Times New Roman" pitchFamily="18" charset="0"/>
              </a:rPr>
              <a:t>   controlled by the state-government.</a:t>
            </a:r>
          </a:p>
          <a:p>
            <a:pPr marL="0" indent="0">
              <a:spcBef>
                <a:spcPct val="0"/>
              </a:spcBef>
              <a:buFontTx/>
              <a:buNone/>
            </a:pPr>
            <a:endParaRPr lang="en-US" altLang="en-US" sz="1200" smtClean="0">
              <a:latin typeface="Arial Narrow" pitchFamily="34" charset="0"/>
              <a:ea typeface="Calibri" pitchFamily="34" charset="0"/>
              <a:cs typeface="Times New Roman" pitchFamily="18" charset="0"/>
            </a:endParaRPr>
          </a:p>
          <a:p>
            <a:pPr marL="0" indent="0">
              <a:spcBef>
                <a:spcPct val="0"/>
              </a:spcBef>
              <a:buFont typeface="Wingdings" pitchFamily="2" charset="2"/>
              <a:buChar char="Ø"/>
            </a:pPr>
            <a:r>
              <a:rPr lang="en-US" altLang="en-US" sz="3400" smtClean="0">
                <a:latin typeface="Arial Narrow" pitchFamily="34" charset="0"/>
                <a:ea typeface="Calibri" pitchFamily="34" charset="0"/>
                <a:cs typeface="Times New Roman" pitchFamily="18" charset="0"/>
              </a:rPr>
              <a:t>Where the components of the family unit have</a:t>
            </a:r>
          </a:p>
          <a:p>
            <a:pPr marL="0" indent="0">
              <a:spcBef>
                <a:spcPct val="0"/>
              </a:spcBef>
              <a:buFontTx/>
              <a:buNone/>
            </a:pPr>
            <a:r>
              <a:rPr lang="en-US" altLang="en-US" sz="3400" smtClean="0">
                <a:latin typeface="Arial Narrow" pitchFamily="34" charset="0"/>
                <a:ea typeface="Calibri" pitchFamily="34" charset="0"/>
                <a:cs typeface="Times New Roman" pitchFamily="18" charset="0"/>
              </a:rPr>
              <a:t>    been weakened.</a:t>
            </a:r>
          </a:p>
        </p:txBody>
      </p:sp>
      <p:sp>
        <p:nvSpPr>
          <p:cNvPr id="6861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BFA44D6-1829-4267-B684-F1C55DB7002F}" type="slidenum">
              <a:rPr lang="en-US" altLang="en-US" smtClean="0"/>
              <a:pPr eaLnBrk="1" hangingPunct="1"/>
              <a:t>66</a:t>
            </a:fld>
            <a:endParaRPr lang="en-US" altLang="en-US" smtClean="0"/>
          </a:p>
        </p:txBody>
      </p:sp>
      <p:sp>
        <p:nvSpPr>
          <p:cNvPr id="68613" name="Footer Placeholder 4"/>
          <p:cNvSpPr>
            <a:spLocks noGrp="1"/>
          </p:cNvSpPr>
          <p:nvPr>
            <p:ph type="ftr" sz="quarter" idx="11"/>
          </p:nvPr>
        </p:nvSpPr>
        <p:spPr>
          <a:xfrm>
            <a:off x="533400" y="6245225"/>
            <a:ext cx="75438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9634" name="Title 1"/>
          <p:cNvSpPr>
            <a:spLocks noGrp="1"/>
          </p:cNvSpPr>
          <p:nvPr>
            <p:ph type="title"/>
          </p:nvPr>
        </p:nvSpPr>
        <p:spPr>
          <a:xfrm>
            <a:off x="304800" y="228600"/>
            <a:ext cx="8229600" cy="868363"/>
          </a:xfrm>
        </p:spPr>
        <p:txBody>
          <a:bodyPr/>
          <a:lstStyle/>
          <a:p>
            <a:r>
              <a:rPr lang="en-US" altLang="en-US" smtClean="0">
                <a:solidFill>
                  <a:schemeClr val="tx1"/>
                </a:solidFill>
              </a:rPr>
              <a:t>The Psychology of Socialism</a:t>
            </a:r>
          </a:p>
        </p:txBody>
      </p:sp>
      <p:sp>
        <p:nvSpPr>
          <p:cNvPr id="69635" name="Content Placeholder 2"/>
          <p:cNvSpPr>
            <a:spLocks noGrp="1"/>
          </p:cNvSpPr>
          <p:nvPr>
            <p:ph idx="1"/>
          </p:nvPr>
        </p:nvSpPr>
        <p:spPr>
          <a:xfrm>
            <a:off x="0" y="1447800"/>
            <a:ext cx="9144000" cy="4419600"/>
          </a:xfrm>
        </p:spPr>
        <p:txBody>
          <a:bodyPr/>
          <a:lstStyle/>
          <a:p>
            <a:pPr>
              <a:buFontTx/>
              <a:buNone/>
            </a:pPr>
            <a:r>
              <a:rPr lang="en-US" altLang="en-US" sz="3600" smtClean="0">
                <a:latin typeface="Arial Narrow" pitchFamily="34" charset="0"/>
              </a:rPr>
              <a:t>How do we defeat Socialism?</a:t>
            </a:r>
          </a:p>
          <a:p>
            <a:pPr>
              <a:buFont typeface="Wingdings" pitchFamily="2" charset="2"/>
              <a:buChar char="Ø"/>
            </a:pPr>
            <a:r>
              <a:rPr lang="en-US" altLang="en-US" sz="3400" smtClean="0">
                <a:latin typeface="Arial Narrow" pitchFamily="34" charset="0"/>
              </a:rPr>
              <a:t>With the true understandings of the Teachings of Jesus Christ to override the compromises and misunderstandings of his teachings that prevent the fullness of the Christ from infusing matter with Spirit, throughout all the systems of community; the economic, the government, the society, the family and the individual.</a:t>
            </a:r>
          </a:p>
          <a:p>
            <a:pPr>
              <a:buFontTx/>
              <a:buNone/>
            </a:pPr>
            <a:endParaRPr lang="en-US" altLang="en-US" sz="4000" smtClean="0">
              <a:solidFill>
                <a:schemeClr val="bg1"/>
              </a:solidFill>
            </a:endParaRPr>
          </a:p>
        </p:txBody>
      </p:sp>
      <p:sp>
        <p:nvSpPr>
          <p:cNvPr id="6963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A2159BE-9FE3-422F-A2A3-F3A9DA2E1EBF}" type="slidenum">
              <a:rPr lang="en-US" altLang="en-US" smtClean="0"/>
              <a:pPr eaLnBrk="1" hangingPunct="1"/>
              <a:t>67</a:t>
            </a:fld>
            <a:endParaRPr lang="en-US" altLang="en-US" smtClean="0"/>
          </a:p>
        </p:txBody>
      </p:sp>
      <p:sp>
        <p:nvSpPr>
          <p:cNvPr id="69637" name="Footer Placeholder 4"/>
          <p:cNvSpPr>
            <a:spLocks noGrp="1"/>
          </p:cNvSpPr>
          <p:nvPr>
            <p:ph type="ftr" sz="quarter" idx="11"/>
          </p:nvPr>
        </p:nvSpPr>
        <p:spPr>
          <a:xfrm>
            <a:off x="381000" y="6245225"/>
            <a:ext cx="77724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0658" name="Title 1"/>
          <p:cNvSpPr>
            <a:spLocks noGrp="1"/>
          </p:cNvSpPr>
          <p:nvPr>
            <p:ph type="title"/>
          </p:nvPr>
        </p:nvSpPr>
        <p:spPr>
          <a:xfrm>
            <a:off x="457200" y="304800"/>
            <a:ext cx="8153400" cy="609600"/>
          </a:xfrm>
        </p:spPr>
        <p:txBody>
          <a:bodyPr/>
          <a:lstStyle/>
          <a:p>
            <a:r>
              <a:rPr lang="en-US" altLang="en-US" sz="4000" smtClean="0">
                <a:solidFill>
                  <a:schemeClr val="tx1"/>
                </a:solidFill>
              </a:rPr>
              <a:t>The Psychology of Socialism</a:t>
            </a:r>
          </a:p>
        </p:txBody>
      </p:sp>
      <p:sp>
        <p:nvSpPr>
          <p:cNvPr id="70659" name="Content Placeholder 2"/>
          <p:cNvSpPr>
            <a:spLocks noGrp="1"/>
          </p:cNvSpPr>
          <p:nvPr>
            <p:ph idx="1"/>
          </p:nvPr>
        </p:nvSpPr>
        <p:spPr>
          <a:xfrm>
            <a:off x="228600" y="1143000"/>
            <a:ext cx="8686800" cy="5029200"/>
          </a:xfrm>
        </p:spPr>
        <p:txBody>
          <a:bodyPr/>
          <a:lstStyle/>
          <a:p>
            <a:pPr>
              <a:buFontTx/>
              <a:buNone/>
            </a:pPr>
            <a:r>
              <a:rPr lang="en-US" altLang="en-US" sz="3600" smtClean="0">
                <a:latin typeface="Arial Narrow" pitchFamily="34" charset="0"/>
              </a:rPr>
              <a:t>How to defeat Socialism:</a:t>
            </a:r>
          </a:p>
          <a:p>
            <a:pPr>
              <a:buFont typeface="Wingdings" pitchFamily="2" charset="2"/>
              <a:buChar char="Ø"/>
            </a:pPr>
            <a:r>
              <a:rPr lang="en-US" altLang="en-US" sz="3400" smtClean="0">
                <a:latin typeface="Arial Narrow" pitchFamily="34" charset="0"/>
              </a:rPr>
              <a:t>Through discrimination by the Higher Mind of the Christ over the outer human mind that manipulates and coerces, is the only true Spirit of Truth, Justice and Freedom</a:t>
            </a:r>
          </a:p>
          <a:p>
            <a:pPr>
              <a:buFont typeface="Wingdings" pitchFamily="2" charset="2"/>
              <a:buChar char="Ø"/>
            </a:pPr>
            <a:endParaRPr lang="en-US" altLang="en-US" sz="900" smtClean="0">
              <a:latin typeface="Arial Narrow" pitchFamily="34" charset="0"/>
            </a:endParaRPr>
          </a:p>
          <a:p>
            <a:pPr>
              <a:buFont typeface="Wingdings" pitchFamily="2" charset="2"/>
              <a:buChar char="Ø"/>
            </a:pPr>
            <a:r>
              <a:rPr lang="en-US" altLang="en-US" sz="3400" smtClean="0">
                <a:latin typeface="Arial Narrow" pitchFamily="34" charset="0"/>
              </a:rPr>
              <a:t>With a Holy Spirit Community infused with the Spirit of Unity in God, where individuals voluntarily surrender aspects of the human consciousness in order to fulfill God’s Divine Plan of Community. </a:t>
            </a:r>
          </a:p>
          <a:p>
            <a:pPr>
              <a:buFontTx/>
              <a:buNone/>
            </a:pPr>
            <a:endParaRPr lang="en-US" altLang="en-US" sz="3400" b="1" smtClean="0">
              <a:solidFill>
                <a:schemeClr val="bg1"/>
              </a:solidFill>
              <a:latin typeface="Arial Narrow" pitchFamily="34" charset="0"/>
            </a:endParaRPr>
          </a:p>
          <a:p>
            <a:endParaRPr lang="en-US" altLang="en-US" smtClean="0"/>
          </a:p>
        </p:txBody>
      </p:sp>
      <p:sp>
        <p:nvSpPr>
          <p:cNvPr id="7066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2E3C3FB-4A3E-4651-A016-C722BF273EE5}" type="slidenum">
              <a:rPr lang="en-US" altLang="en-US" smtClean="0"/>
              <a:pPr eaLnBrk="1" hangingPunct="1"/>
              <a:t>68</a:t>
            </a:fld>
            <a:endParaRPr lang="en-US" altLang="en-US" smtClean="0"/>
          </a:p>
        </p:txBody>
      </p:sp>
      <p:sp>
        <p:nvSpPr>
          <p:cNvPr id="70661" name="Footer Placeholder 4"/>
          <p:cNvSpPr>
            <a:spLocks noGrp="1"/>
          </p:cNvSpPr>
          <p:nvPr>
            <p:ph type="ftr" sz="quarter" idx="11"/>
          </p:nvPr>
        </p:nvSpPr>
        <p:spPr>
          <a:xfrm>
            <a:off x="533400" y="6245225"/>
            <a:ext cx="76962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682" name="Title 1"/>
          <p:cNvSpPr>
            <a:spLocks noGrp="1"/>
          </p:cNvSpPr>
          <p:nvPr>
            <p:ph type="title"/>
          </p:nvPr>
        </p:nvSpPr>
        <p:spPr>
          <a:xfrm>
            <a:off x="228600" y="228600"/>
            <a:ext cx="8534400" cy="868363"/>
          </a:xfrm>
        </p:spPr>
        <p:txBody>
          <a:bodyPr/>
          <a:lstStyle/>
          <a:p>
            <a:r>
              <a:rPr lang="en-US" altLang="en-US" smtClean="0">
                <a:solidFill>
                  <a:schemeClr val="tx1"/>
                </a:solidFill>
              </a:rPr>
              <a:t>The Psychology of Socialism</a:t>
            </a:r>
          </a:p>
        </p:txBody>
      </p:sp>
      <p:sp>
        <p:nvSpPr>
          <p:cNvPr id="71683" name="Content Placeholder 2"/>
          <p:cNvSpPr>
            <a:spLocks noGrp="1"/>
          </p:cNvSpPr>
          <p:nvPr>
            <p:ph idx="1"/>
          </p:nvPr>
        </p:nvSpPr>
        <p:spPr>
          <a:xfrm>
            <a:off x="228600" y="1371600"/>
            <a:ext cx="8763000" cy="4876800"/>
          </a:xfrm>
        </p:spPr>
        <p:txBody>
          <a:bodyPr/>
          <a:lstStyle/>
          <a:p>
            <a:pPr>
              <a:buFontTx/>
              <a:buNone/>
            </a:pPr>
            <a:r>
              <a:rPr lang="en-US" altLang="en-US" sz="3600" smtClean="0">
                <a:latin typeface="Arial Narrow" pitchFamily="34" charset="0"/>
              </a:rPr>
              <a:t>How to defeat Socialism:</a:t>
            </a:r>
          </a:p>
          <a:p>
            <a:pPr>
              <a:buFont typeface="Wingdings" pitchFamily="2" charset="2"/>
              <a:buChar char="Ø"/>
            </a:pPr>
            <a:r>
              <a:rPr lang="en-US" altLang="en-US" sz="3400" smtClean="0">
                <a:latin typeface="Arial Narrow" pitchFamily="34" charset="0"/>
              </a:rPr>
              <a:t>With capitalism in its purest form that happens when the Christ Mind is in control, in a Guru/Chela relationship, so that the Holy Christ Self and Causal Body can be accessed for love, wisdom, creativity and production to move life forward—the Christ Mind is the Golden Rule foundation for an economy based on moral fiber as the Cosmic Honor Flame. </a:t>
            </a:r>
          </a:p>
          <a:p>
            <a:endParaRPr lang="en-US" altLang="en-US" smtClean="0"/>
          </a:p>
        </p:txBody>
      </p:sp>
      <p:sp>
        <p:nvSpPr>
          <p:cNvPr id="7168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AA6B2ED-B88B-4DD5-8A8C-5086A1508E2A}" type="slidenum">
              <a:rPr lang="en-US" altLang="en-US" smtClean="0"/>
              <a:pPr eaLnBrk="1" hangingPunct="1"/>
              <a:t>69</a:t>
            </a:fld>
            <a:endParaRPr lang="en-US" altLang="en-US" smtClean="0"/>
          </a:p>
        </p:txBody>
      </p:sp>
      <p:sp>
        <p:nvSpPr>
          <p:cNvPr id="71685" name="Footer Placeholder 4"/>
          <p:cNvSpPr>
            <a:spLocks noGrp="1"/>
          </p:cNvSpPr>
          <p:nvPr>
            <p:ph type="ftr" sz="quarter" idx="11"/>
          </p:nvPr>
        </p:nvSpPr>
        <p:spPr>
          <a:xfrm>
            <a:off x="609600" y="6245225"/>
            <a:ext cx="75438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8" name="Title 1"/>
          <p:cNvSpPr>
            <a:spLocks noGrp="1"/>
          </p:cNvSpPr>
          <p:nvPr>
            <p:ph type="title"/>
          </p:nvPr>
        </p:nvSpPr>
        <p:spPr>
          <a:xfrm>
            <a:off x="457200" y="274638"/>
            <a:ext cx="8153400" cy="868362"/>
          </a:xfrm>
        </p:spPr>
        <p:txBody>
          <a:bodyPr/>
          <a:lstStyle/>
          <a:p>
            <a:pPr eaLnBrk="1" hangingPunct="1"/>
            <a:r>
              <a:rPr lang="en-US" altLang="en-US" smtClean="0"/>
              <a:t>Components of a Strategic Plan</a:t>
            </a:r>
          </a:p>
        </p:txBody>
      </p:sp>
      <p:sp>
        <p:nvSpPr>
          <p:cNvPr id="9219" name="Content Placeholder 3"/>
          <p:cNvSpPr>
            <a:spLocks noGrp="1"/>
          </p:cNvSpPr>
          <p:nvPr>
            <p:ph idx="1"/>
          </p:nvPr>
        </p:nvSpPr>
        <p:spPr>
          <a:xfrm>
            <a:off x="152400" y="1219200"/>
            <a:ext cx="8686800" cy="4343400"/>
          </a:xfrm>
        </p:spPr>
        <p:txBody>
          <a:bodyPr/>
          <a:lstStyle/>
          <a:p>
            <a:pPr>
              <a:buFontTx/>
              <a:buNone/>
            </a:pPr>
            <a:r>
              <a:rPr lang="en-US" altLang="en-US" smtClean="0"/>
              <a:t>	</a:t>
            </a:r>
          </a:p>
          <a:p>
            <a:pPr>
              <a:buFontTx/>
              <a:buNone/>
            </a:pPr>
            <a:r>
              <a:rPr lang="en-US" altLang="en-US" smtClean="0"/>
              <a:t>	</a:t>
            </a:r>
          </a:p>
          <a:p>
            <a:pPr>
              <a:buFontTx/>
              <a:buNone/>
            </a:pPr>
            <a:r>
              <a:rPr lang="en-US" altLang="en-US" smtClean="0"/>
              <a:t>	</a:t>
            </a:r>
          </a:p>
          <a:p>
            <a:pPr>
              <a:buFontTx/>
              <a:buNone/>
            </a:pPr>
            <a:r>
              <a:rPr lang="en-US" altLang="en-US" smtClean="0"/>
              <a:t>	</a:t>
            </a:r>
          </a:p>
          <a:p>
            <a:endParaRPr lang="en-US" altLang="en-US" smtClean="0"/>
          </a:p>
        </p:txBody>
      </p:sp>
      <p:graphicFrame>
        <p:nvGraphicFramePr>
          <p:cNvPr id="6" name="Table 5"/>
          <p:cNvGraphicFramePr>
            <a:graphicFrameLocks noGrp="1"/>
          </p:cNvGraphicFramePr>
          <p:nvPr/>
        </p:nvGraphicFramePr>
        <p:xfrm>
          <a:off x="381000" y="1295400"/>
          <a:ext cx="8534400" cy="4724400"/>
        </p:xfrm>
        <a:graphic>
          <a:graphicData uri="http://schemas.openxmlformats.org/drawingml/2006/table">
            <a:tbl>
              <a:tblPr firstRow="1" bandRow="1">
                <a:tableStyleId>{5C22544A-7EE6-4342-B048-85BDC9FD1C3A}</a:tableStyleId>
              </a:tblPr>
              <a:tblGrid>
                <a:gridCol w="2735384"/>
                <a:gridCol w="5799016"/>
              </a:tblGrid>
              <a:tr h="396206">
                <a:tc>
                  <a:txBody>
                    <a:bodyPr/>
                    <a:lstStyle/>
                    <a:p>
                      <a:endParaRPr lang="en-US" dirty="0"/>
                    </a:p>
                  </a:txBody>
                  <a:tcPr/>
                </a:tc>
                <a:tc>
                  <a:txBody>
                    <a:bodyPr/>
                    <a:lstStyle/>
                    <a:p>
                      <a:endParaRPr lang="en-US" dirty="0"/>
                    </a:p>
                  </a:txBody>
                  <a:tcPr/>
                </a:tc>
              </a:tr>
              <a:tr h="72543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600" b="0" dirty="0" smtClean="0">
                          <a:latin typeface="Arial Narrow" pitchFamily="34" charset="0"/>
                        </a:rPr>
                        <a:t>Vision</a:t>
                      </a:r>
                    </a:p>
                  </a:txBody>
                  <a:tcPr/>
                </a:tc>
                <a:tc>
                  <a:txBody>
                    <a:bodyPr/>
                    <a:lstStyle/>
                    <a:p>
                      <a:r>
                        <a:rPr lang="en-US" sz="3600" b="0" dirty="0" smtClean="0">
                          <a:solidFill>
                            <a:schemeClr val="tx1"/>
                          </a:solidFill>
                          <a:latin typeface="Arial Narrow" pitchFamily="34" charset="0"/>
                          <a:ea typeface="+mn-ea"/>
                          <a:cs typeface="+mn-cs"/>
                        </a:rPr>
                        <a:t>A desired state of being</a:t>
                      </a:r>
                      <a:endParaRPr lang="en-US" sz="3600" b="0" dirty="0">
                        <a:latin typeface="Arial Narrow" pitchFamily="34" charset="0"/>
                      </a:endParaRPr>
                    </a:p>
                  </a:txBody>
                  <a:tcPr/>
                </a:tc>
              </a:tr>
              <a:tr h="102742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600" b="0" dirty="0" smtClean="0">
                          <a:latin typeface="Arial Narrow" pitchFamily="34" charset="0"/>
                        </a:rPr>
                        <a:t>Mission</a:t>
                      </a:r>
                    </a:p>
                  </a:txBody>
                  <a:tcPr/>
                </a:tc>
                <a:tc>
                  <a:txBody>
                    <a:bodyPr/>
                    <a:lstStyle/>
                    <a:p>
                      <a:r>
                        <a:rPr lang="en-US" sz="3600" b="0" dirty="0" smtClean="0">
                          <a:latin typeface="Arial Narrow" pitchFamily="34" charset="0"/>
                        </a:rPr>
                        <a:t>What is to be accomplished</a:t>
                      </a:r>
                    </a:p>
                  </a:txBody>
                  <a:tcPr/>
                </a:tc>
              </a:tr>
              <a:tr h="128766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600" b="0" dirty="0" smtClean="0">
                          <a:latin typeface="Arial Narrow" pitchFamily="34" charset="0"/>
                        </a:rPr>
                        <a:t>Objectives, Goals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600" b="0" dirty="0" smtClean="0">
                          <a:latin typeface="Arial Narrow" pitchFamily="34" charset="0"/>
                        </a:rPr>
                        <a:t>Milestones </a:t>
                      </a:r>
                      <a:r>
                        <a:rPr lang="en-US" sz="3600" b="0" baseline="0" dirty="0" smtClean="0">
                          <a:latin typeface="Arial Narrow" pitchFamily="34" charset="0"/>
                        </a:rPr>
                        <a:t>within the mission. A</a:t>
                      </a:r>
                      <a:endParaRPr lang="en-US" sz="3600" b="0" dirty="0" smtClean="0">
                        <a:latin typeface="Arial Narrow" pitchFamily="34" charset="0"/>
                      </a:endParaRPr>
                    </a:p>
                    <a:p>
                      <a:r>
                        <a:rPr lang="en-US" sz="3600" b="0" dirty="0" smtClean="0">
                          <a:solidFill>
                            <a:schemeClr val="tx1"/>
                          </a:solidFill>
                          <a:latin typeface="Arial Narrow" pitchFamily="34" charset="0"/>
                          <a:ea typeface="+mn-ea"/>
                          <a:cs typeface="+mn-cs"/>
                        </a:rPr>
                        <a:t>a </a:t>
                      </a:r>
                      <a:r>
                        <a:rPr lang="en-US" sz="3600" b="0" dirty="0" smtClean="0">
                          <a:latin typeface="Arial Narrow" pitchFamily="34" charset="0"/>
                        </a:rPr>
                        <a:t>set of achievements</a:t>
                      </a:r>
                      <a:endParaRPr lang="en-US" sz="3600" b="0" dirty="0">
                        <a:latin typeface="Arial Narrow" pitchFamily="34" charset="0"/>
                      </a:endParaRPr>
                    </a:p>
                  </a:txBody>
                  <a:tcPr/>
                </a:tc>
              </a:tr>
              <a:tr h="128766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600" b="0" dirty="0" smtClean="0">
                          <a:latin typeface="Arial Narrow" pitchFamily="34" charset="0"/>
                        </a:rPr>
                        <a:t>Road Map</a:t>
                      </a:r>
                    </a:p>
                  </a:txBody>
                  <a:tcPr/>
                </a:tc>
                <a:tc>
                  <a:txBody>
                    <a:bodyPr/>
                    <a:lstStyle/>
                    <a:p>
                      <a:r>
                        <a:rPr lang="en-US" sz="3600" b="0" dirty="0" smtClean="0">
                          <a:solidFill>
                            <a:schemeClr val="tx1"/>
                          </a:solidFill>
                          <a:latin typeface="Arial Narrow" pitchFamily="34" charset="0"/>
                          <a:ea typeface="+mn-ea"/>
                          <a:cs typeface="+mn-cs"/>
                        </a:rPr>
                        <a:t>Step-by-step instructions</a:t>
                      </a:r>
                      <a:r>
                        <a:rPr lang="en-US" sz="3600" b="0" baseline="0" dirty="0" smtClean="0">
                          <a:solidFill>
                            <a:schemeClr val="tx1"/>
                          </a:solidFill>
                          <a:latin typeface="Arial Narrow" pitchFamily="34" charset="0"/>
                          <a:ea typeface="+mn-ea"/>
                          <a:cs typeface="+mn-cs"/>
                        </a:rPr>
                        <a:t>, a how-to guide of strategies</a:t>
                      </a:r>
                      <a:endParaRPr lang="en-US" sz="3600" b="0" dirty="0">
                        <a:latin typeface="Arial Narrow" pitchFamily="34" charset="0"/>
                      </a:endParaRPr>
                    </a:p>
                  </a:txBody>
                  <a:tcPr/>
                </a:tc>
              </a:tr>
            </a:tbl>
          </a:graphicData>
        </a:graphic>
      </p:graphicFrame>
      <p:sp>
        <p:nvSpPr>
          <p:cNvPr id="9240"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C9585FDF-6BE1-47C5-B883-8EE7CEA052F8}" type="slidenum">
              <a:rPr lang="en-US" altLang="en-US" smtClean="0"/>
              <a:pPr eaLnBrk="1" hangingPunct="1"/>
              <a:t>7</a:t>
            </a:fld>
            <a:endParaRPr lang="en-US" altLang="en-US" smtClean="0"/>
          </a:p>
        </p:txBody>
      </p:sp>
      <p:sp>
        <p:nvSpPr>
          <p:cNvPr id="9241" name="Footer Placeholder 6"/>
          <p:cNvSpPr>
            <a:spLocks noGrp="1"/>
          </p:cNvSpPr>
          <p:nvPr>
            <p:ph type="ftr" sz="quarter" idx="11"/>
          </p:nvPr>
        </p:nvSpPr>
        <p:spPr>
          <a:xfrm>
            <a:off x="533400" y="6245225"/>
            <a:ext cx="77724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2706" name="Title 1"/>
          <p:cNvSpPr>
            <a:spLocks noGrp="1"/>
          </p:cNvSpPr>
          <p:nvPr>
            <p:ph type="title"/>
          </p:nvPr>
        </p:nvSpPr>
        <p:spPr>
          <a:xfrm>
            <a:off x="304800" y="228600"/>
            <a:ext cx="8382000" cy="944563"/>
          </a:xfrm>
        </p:spPr>
        <p:txBody>
          <a:bodyPr/>
          <a:lstStyle/>
          <a:p>
            <a:r>
              <a:rPr lang="en-US" altLang="en-US" smtClean="0">
                <a:solidFill>
                  <a:schemeClr val="tx1"/>
                </a:solidFill>
              </a:rPr>
              <a:t>The Psychology of Socialism</a:t>
            </a:r>
          </a:p>
        </p:txBody>
      </p:sp>
      <p:sp>
        <p:nvSpPr>
          <p:cNvPr id="72707" name="Content Placeholder 2"/>
          <p:cNvSpPr>
            <a:spLocks noGrp="1"/>
          </p:cNvSpPr>
          <p:nvPr>
            <p:ph idx="1"/>
          </p:nvPr>
        </p:nvSpPr>
        <p:spPr>
          <a:xfrm>
            <a:off x="304800" y="1447800"/>
            <a:ext cx="8610600" cy="4495800"/>
          </a:xfrm>
        </p:spPr>
        <p:txBody>
          <a:bodyPr/>
          <a:lstStyle/>
          <a:p>
            <a:pPr>
              <a:buFontTx/>
              <a:buNone/>
            </a:pPr>
            <a:r>
              <a:rPr lang="en-US" altLang="en-US" sz="3600" smtClean="0">
                <a:latin typeface="Arial Narrow" pitchFamily="34" charset="0"/>
              </a:rPr>
              <a:t>How to defeat Socialism:</a:t>
            </a:r>
          </a:p>
          <a:p>
            <a:pPr>
              <a:buFont typeface="Wingdings" pitchFamily="2" charset="2"/>
              <a:buChar char="Ø"/>
            </a:pPr>
            <a:r>
              <a:rPr lang="en-US" altLang="en-US" sz="3600" smtClean="0">
                <a:latin typeface="Arial Narrow" pitchFamily="34" charset="0"/>
              </a:rPr>
              <a:t>As Keepers with the Teachings, we have been given the knowledge and the Science of the Spoken Word to work through our own soul psychologies, to enable us to hold the balance for the planet and the people.</a:t>
            </a:r>
          </a:p>
          <a:p>
            <a:endParaRPr lang="en-US" altLang="en-US" smtClean="0"/>
          </a:p>
        </p:txBody>
      </p:sp>
      <p:sp>
        <p:nvSpPr>
          <p:cNvPr id="7270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02BA47E9-373F-4FCE-A9D7-9EF3E6FED51E}" type="slidenum">
              <a:rPr lang="en-US" altLang="en-US" smtClean="0"/>
              <a:pPr eaLnBrk="1" hangingPunct="1"/>
              <a:t>70</a:t>
            </a:fld>
            <a:endParaRPr lang="en-US" altLang="en-US" smtClean="0"/>
          </a:p>
        </p:txBody>
      </p:sp>
      <p:sp>
        <p:nvSpPr>
          <p:cNvPr id="72709" name="Footer Placeholder 4"/>
          <p:cNvSpPr>
            <a:spLocks noGrp="1"/>
          </p:cNvSpPr>
          <p:nvPr>
            <p:ph type="ftr" sz="quarter" idx="11"/>
          </p:nvPr>
        </p:nvSpPr>
        <p:spPr>
          <a:xfrm>
            <a:off x="762000" y="6245225"/>
            <a:ext cx="73152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3730" name="Title 1"/>
          <p:cNvSpPr>
            <a:spLocks noGrp="1"/>
          </p:cNvSpPr>
          <p:nvPr>
            <p:ph type="title"/>
          </p:nvPr>
        </p:nvSpPr>
        <p:spPr>
          <a:xfrm>
            <a:off x="0" y="228600"/>
            <a:ext cx="9144000" cy="868363"/>
          </a:xfrm>
        </p:spPr>
        <p:txBody>
          <a:bodyPr/>
          <a:lstStyle/>
          <a:p>
            <a:pPr eaLnBrk="1" hangingPunct="1"/>
            <a:r>
              <a:rPr lang="en-US" altLang="en-US" smtClean="0"/>
              <a:t>Strategic Plan - Progress Report </a:t>
            </a:r>
          </a:p>
        </p:txBody>
      </p:sp>
      <p:sp>
        <p:nvSpPr>
          <p:cNvPr id="73731" name="Content Placeholder 4"/>
          <p:cNvSpPr>
            <a:spLocks noGrp="1"/>
          </p:cNvSpPr>
          <p:nvPr>
            <p:ph idx="1"/>
          </p:nvPr>
        </p:nvSpPr>
        <p:spPr>
          <a:xfrm>
            <a:off x="381000" y="1524000"/>
            <a:ext cx="8382000" cy="4419600"/>
          </a:xfrm>
        </p:spPr>
        <p:txBody>
          <a:bodyPr/>
          <a:lstStyle/>
          <a:p>
            <a:pPr eaLnBrk="1" hangingPunct="1">
              <a:buFont typeface="Wingdings" pitchFamily="2" charset="2"/>
              <a:buChar char="Ø"/>
            </a:pPr>
            <a:r>
              <a:rPr lang="en-US" altLang="en-US" sz="3400" b="1" smtClean="0">
                <a:latin typeface="Arial Narrow" pitchFamily="34" charset="0"/>
              </a:rPr>
              <a:t>Road Map: </a:t>
            </a:r>
            <a:r>
              <a:rPr lang="en-US" altLang="en-US" sz="3400" smtClean="0">
                <a:latin typeface="Arial Narrow" pitchFamily="34" charset="0"/>
              </a:rPr>
              <a:t>Infiltrate the government, create economic crises, propose solutions, convince the public, legalize it. </a:t>
            </a:r>
          </a:p>
          <a:p>
            <a:pPr lvl="1" eaLnBrk="1" hangingPunct="1">
              <a:buFont typeface="Arial" charset="0"/>
              <a:buChar char="•"/>
            </a:pPr>
            <a:r>
              <a:rPr lang="en-US" altLang="en-US" sz="3400" smtClean="0">
                <a:latin typeface="Arial Narrow" pitchFamily="34" charset="0"/>
              </a:rPr>
              <a:t>Accomplished</a:t>
            </a:r>
          </a:p>
          <a:p>
            <a:pPr eaLnBrk="1" hangingPunct="1">
              <a:buFontTx/>
              <a:buNone/>
            </a:pPr>
            <a:endParaRPr lang="en-US" altLang="en-US" sz="1200" b="1" smtClean="0">
              <a:latin typeface="Arial Narrow" pitchFamily="34" charset="0"/>
            </a:endParaRPr>
          </a:p>
          <a:p>
            <a:pPr eaLnBrk="1" hangingPunct="1">
              <a:buFont typeface="Wingdings" pitchFamily="2" charset="2"/>
              <a:buChar char="Ø"/>
            </a:pPr>
            <a:r>
              <a:rPr lang="en-US" altLang="en-US" sz="3400" b="1" smtClean="0">
                <a:latin typeface="Arial Narrow" pitchFamily="34" charset="0"/>
              </a:rPr>
              <a:t>Objective/Goal: </a:t>
            </a:r>
            <a:r>
              <a:rPr lang="en-US" altLang="en-US" sz="3400" smtClean="0">
                <a:latin typeface="Arial Narrow" pitchFamily="34" charset="0"/>
              </a:rPr>
              <a:t>Position themselves in the economies and the governments of the nations.</a:t>
            </a:r>
          </a:p>
          <a:p>
            <a:pPr lvl="1" eaLnBrk="1" hangingPunct="1">
              <a:buFont typeface="Arial" charset="0"/>
              <a:buChar char="•"/>
            </a:pPr>
            <a:r>
              <a:rPr lang="en-US" altLang="en-US" sz="3400" smtClean="0">
                <a:latin typeface="Arial Narrow" pitchFamily="34" charset="0"/>
              </a:rPr>
              <a:t>Accomplished</a:t>
            </a:r>
          </a:p>
        </p:txBody>
      </p:sp>
      <p:sp>
        <p:nvSpPr>
          <p:cNvPr id="7373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020CF09-5D22-4B26-9A2B-2D395EC8CB7B}" type="slidenum">
              <a:rPr lang="en-US" altLang="en-US" smtClean="0"/>
              <a:pPr eaLnBrk="1" hangingPunct="1"/>
              <a:t>71</a:t>
            </a:fld>
            <a:endParaRPr lang="en-US" altLang="en-US" smtClean="0"/>
          </a:p>
        </p:txBody>
      </p:sp>
      <p:sp>
        <p:nvSpPr>
          <p:cNvPr id="73733" name="Footer Placeholder 4"/>
          <p:cNvSpPr>
            <a:spLocks noGrp="1"/>
          </p:cNvSpPr>
          <p:nvPr>
            <p:ph type="ftr" sz="quarter" idx="11"/>
          </p:nvPr>
        </p:nvSpPr>
        <p:spPr>
          <a:xfrm>
            <a:off x="685800" y="6245225"/>
            <a:ext cx="75438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4754" name="Title 1"/>
          <p:cNvSpPr>
            <a:spLocks noGrp="1"/>
          </p:cNvSpPr>
          <p:nvPr>
            <p:ph type="title"/>
          </p:nvPr>
        </p:nvSpPr>
        <p:spPr>
          <a:xfrm>
            <a:off x="0" y="228600"/>
            <a:ext cx="8915400" cy="868363"/>
          </a:xfrm>
        </p:spPr>
        <p:txBody>
          <a:bodyPr/>
          <a:lstStyle/>
          <a:p>
            <a:r>
              <a:rPr lang="en-US" altLang="en-US" smtClean="0"/>
              <a:t>Strategic Plan - Progress Report</a:t>
            </a:r>
          </a:p>
        </p:txBody>
      </p:sp>
      <p:sp>
        <p:nvSpPr>
          <p:cNvPr id="73731" name="Content Placeholder 2"/>
          <p:cNvSpPr>
            <a:spLocks noGrp="1"/>
          </p:cNvSpPr>
          <p:nvPr>
            <p:ph idx="1"/>
          </p:nvPr>
        </p:nvSpPr>
        <p:spPr>
          <a:xfrm>
            <a:off x="457200" y="1219200"/>
            <a:ext cx="8229600" cy="4953000"/>
          </a:xfrm>
        </p:spPr>
        <p:txBody>
          <a:bodyPr/>
          <a:lstStyle/>
          <a:p>
            <a:pPr eaLnBrk="1" hangingPunct="1">
              <a:buFont typeface="Wingdings" pitchFamily="2" charset="2"/>
              <a:buChar char="Ø"/>
              <a:defRPr/>
            </a:pPr>
            <a:r>
              <a:rPr lang="en-US" sz="3400" b="1" dirty="0" smtClean="0">
                <a:latin typeface="Arial Narrow" pitchFamily="34" charset="0"/>
              </a:rPr>
              <a:t>Mission: </a:t>
            </a:r>
            <a:r>
              <a:rPr lang="en-US" sz="3400" dirty="0" smtClean="0">
                <a:latin typeface="Arial Narrow" pitchFamily="34" charset="0"/>
              </a:rPr>
              <a:t>Overthrow of the divine plan of the abundant life	</a:t>
            </a:r>
            <a:endParaRPr lang="en-US" sz="3400" b="1" dirty="0" smtClean="0">
              <a:latin typeface="Arial Narrow" pitchFamily="34" charset="0"/>
            </a:endParaRPr>
          </a:p>
          <a:p>
            <a:pPr lvl="1">
              <a:buFont typeface="Arial" pitchFamily="34" charset="0"/>
              <a:buChar char="•"/>
              <a:defRPr/>
            </a:pPr>
            <a:r>
              <a:rPr lang="en-US" sz="3400" dirty="0" smtClean="0">
                <a:latin typeface="Arial Narrow" pitchFamily="34" charset="0"/>
              </a:rPr>
              <a:t>Ongoing with a moderate to high degree of success</a:t>
            </a:r>
          </a:p>
          <a:p>
            <a:pPr lvl="1">
              <a:buFont typeface="Arial" pitchFamily="34" charset="0"/>
              <a:buChar char="•"/>
              <a:defRPr/>
            </a:pPr>
            <a:endParaRPr lang="en-US" sz="1000" dirty="0" smtClean="0">
              <a:latin typeface="Arial Narrow" pitchFamily="34" charset="0"/>
            </a:endParaRPr>
          </a:p>
          <a:p>
            <a:pPr marL="342900" lvl="1" indent="-342900" eaLnBrk="1" hangingPunct="1">
              <a:buFont typeface="Wingdings" pitchFamily="2" charset="2"/>
              <a:buChar char="Ø"/>
              <a:defRPr/>
            </a:pPr>
            <a:r>
              <a:rPr lang="en-US" sz="3400" b="1" dirty="0" smtClean="0">
                <a:latin typeface="Arial Narrow" pitchFamily="34" charset="0"/>
              </a:rPr>
              <a:t>Vision</a:t>
            </a:r>
            <a:r>
              <a:rPr lang="en-US" sz="3400" dirty="0" smtClean="0">
                <a:latin typeface="Arial Narrow" pitchFamily="34" charset="0"/>
              </a:rPr>
              <a:t>: The State as God and all people as</a:t>
            </a:r>
          </a:p>
          <a:p>
            <a:pPr marL="342900" lvl="1" indent="-342900" eaLnBrk="1" hangingPunct="1">
              <a:buFontTx/>
              <a:buNone/>
              <a:defRPr/>
            </a:pPr>
            <a:r>
              <a:rPr lang="en-US" sz="3400" dirty="0" smtClean="0">
                <a:latin typeface="Arial Narrow" pitchFamily="34" charset="0"/>
              </a:rPr>
              <a:t>submissive servants and slaves to the Nephilim</a:t>
            </a:r>
          </a:p>
          <a:p>
            <a:pPr marL="342900" lvl="1" indent="-342900" eaLnBrk="1" hangingPunct="1">
              <a:buFontTx/>
              <a:buNone/>
              <a:defRPr/>
            </a:pPr>
            <a:r>
              <a:rPr lang="en-US" sz="3400" dirty="0" smtClean="0">
                <a:latin typeface="Arial Narrow" pitchFamily="34" charset="0"/>
              </a:rPr>
              <a:t>and the godless and the fallen angels. </a:t>
            </a:r>
          </a:p>
          <a:p>
            <a:pPr marL="742950" lvl="2" indent="-342900" eaLnBrk="1" hangingPunct="1">
              <a:buFont typeface="Arial" pitchFamily="34" charset="0"/>
              <a:buChar char="•"/>
              <a:defRPr/>
            </a:pPr>
            <a:r>
              <a:rPr lang="en-US" sz="3400" dirty="0" smtClean="0">
                <a:latin typeface="Arial Narrow" pitchFamily="34" charset="0"/>
              </a:rPr>
              <a:t>To be determined</a:t>
            </a:r>
          </a:p>
          <a:p>
            <a:pPr lvl="1">
              <a:buFont typeface="Arial" pitchFamily="34" charset="0"/>
              <a:buChar char="•"/>
              <a:defRPr/>
            </a:pPr>
            <a:endParaRPr lang="en-US" sz="3400" dirty="0" smtClean="0">
              <a:latin typeface="Arial Narrow" pitchFamily="34" charset="0"/>
            </a:endParaRPr>
          </a:p>
        </p:txBody>
      </p:sp>
      <p:sp>
        <p:nvSpPr>
          <p:cNvPr id="7475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71B73EC-79D5-4E3C-9516-82287FD8951C}" type="slidenum">
              <a:rPr lang="en-US" altLang="en-US" smtClean="0"/>
              <a:pPr eaLnBrk="1" hangingPunct="1"/>
              <a:t>72</a:t>
            </a:fld>
            <a:endParaRPr lang="en-US" altLang="en-US" smtClean="0"/>
          </a:p>
        </p:txBody>
      </p:sp>
      <p:sp>
        <p:nvSpPr>
          <p:cNvPr id="74757" name="Footer Placeholder 4"/>
          <p:cNvSpPr>
            <a:spLocks noGrp="1"/>
          </p:cNvSpPr>
          <p:nvPr>
            <p:ph type="ftr" sz="quarter" idx="11"/>
          </p:nvPr>
        </p:nvSpPr>
        <p:spPr>
          <a:xfrm>
            <a:off x="609600" y="6245225"/>
            <a:ext cx="76200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5778" name="Title 1"/>
          <p:cNvSpPr>
            <a:spLocks noGrp="1"/>
          </p:cNvSpPr>
          <p:nvPr>
            <p:ph type="title"/>
          </p:nvPr>
        </p:nvSpPr>
        <p:spPr/>
        <p:txBody>
          <a:bodyPr/>
          <a:lstStyle/>
          <a:p>
            <a:r>
              <a:rPr lang="en-US" altLang="en-US" smtClean="0"/>
              <a:t>Our Responsibility</a:t>
            </a:r>
          </a:p>
        </p:txBody>
      </p:sp>
      <p:sp>
        <p:nvSpPr>
          <p:cNvPr id="75779" name="Content Placeholder 2"/>
          <p:cNvSpPr>
            <a:spLocks noGrp="1"/>
          </p:cNvSpPr>
          <p:nvPr>
            <p:ph idx="1"/>
          </p:nvPr>
        </p:nvSpPr>
        <p:spPr>
          <a:xfrm>
            <a:off x="609600" y="1676400"/>
            <a:ext cx="8077200" cy="3962400"/>
          </a:xfrm>
        </p:spPr>
        <p:txBody>
          <a:bodyPr/>
          <a:lstStyle/>
          <a:p>
            <a:pPr>
              <a:buFontTx/>
              <a:buNone/>
            </a:pPr>
            <a:r>
              <a:rPr lang="en-US" altLang="en-US" sz="3400" smtClean="0">
                <a:latin typeface="Arial Narrow" pitchFamily="34" charset="0"/>
              </a:rPr>
              <a:t>“I charge you beloved ones with the responsibility</a:t>
            </a:r>
          </a:p>
          <a:p>
            <a:pPr>
              <a:buFontTx/>
              <a:buNone/>
            </a:pPr>
            <a:r>
              <a:rPr lang="en-US" altLang="en-US" sz="3400" smtClean="0">
                <a:latin typeface="Arial Narrow" pitchFamily="34" charset="0"/>
              </a:rPr>
              <a:t>of taking the full authority for the economy of this</a:t>
            </a:r>
          </a:p>
          <a:p>
            <a:pPr>
              <a:buFontTx/>
              <a:buNone/>
            </a:pPr>
            <a:r>
              <a:rPr lang="en-US" altLang="en-US" sz="3400" smtClean="0">
                <a:latin typeface="Arial Narrow" pitchFamily="34" charset="0"/>
              </a:rPr>
              <a:t>United States.”</a:t>
            </a:r>
            <a:endParaRPr lang="en-US" altLang="en-US" sz="3600" smtClean="0">
              <a:latin typeface="Arial Narrow" pitchFamily="34" charset="0"/>
            </a:endParaRPr>
          </a:p>
          <a:p>
            <a:endParaRPr lang="en-US" altLang="en-US" smtClean="0"/>
          </a:p>
          <a:p>
            <a:pPr>
              <a:buFontTx/>
              <a:buNone/>
            </a:pPr>
            <a:r>
              <a:rPr lang="en-US" altLang="en-US" smtClean="0"/>
              <a:t>						</a:t>
            </a:r>
            <a:r>
              <a:rPr lang="en-US" altLang="en-US" sz="2000" i="1" smtClean="0">
                <a:latin typeface="Arial Narrow" pitchFamily="34" charset="0"/>
              </a:rPr>
              <a:t>God of Gold and God Tabor, 1977</a:t>
            </a:r>
          </a:p>
          <a:p>
            <a:endParaRPr lang="en-US" altLang="en-US" smtClean="0"/>
          </a:p>
        </p:txBody>
      </p:sp>
      <p:sp>
        <p:nvSpPr>
          <p:cNvPr id="7578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E68ACE3-70BE-4457-B945-0D8B8AE08948}" type="slidenum">
              <a:rPr lang="en-US" altLang="en-US" smtClean="0"/>
              <a:pPr eaLnBrk="1" hangingPunct="1"/>
              <a:t>73</a:t>
            </a:fld>
            <a:endParaRPr lang="en-US" altLang="en-US" smtClean="0"/>
          </a:p>
        </p:txBody>
      </p:sp>
      <p:sp>
        <p:nvSpPr>
          <p:cNvPr id="75781" name="Footer Placeholder 4"/>
          <p:cNvSpPr>
            <a:spLocks noGrp="1"/>
          </p:cNvSpPr>
          <p:nvPr>
            <p:ph type="ftr" sz="quarter" idx="11"/>
          </p:nvPr>
        </p:nvSpPr>
        <p:spPr>
          <a:xfrm>
            <a:off x="609600" y="6245225"/>
            <a:ext cx="75438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6802" name="Title 1"/>
          <p:cNvSpPr>
            <a:spLocks noGrp="1"/>
          </p:cNvSpPr>
          <p:nvPr>
            <p:ph type="title"/>
          </p:nvPr>
        </p:nvSpPr>
        <p:spPr/>
        <p:txBody>
          <a:bodyPr/>
          <a:lstStyle/>
          <a:p>
            <a:r>
              <a:rPr lang="en-US" altLang="en-US" smtClean="0"/>
              <a:t>The Messenger’s Direction</a:t>
            </a:r>
          </a:p>
        </p:txBody>
      </p:sp>
      <p:sp>
        <p:nvSpPr>
          <p:cNvPr id="76803" name="Content Placeholder 2"/>
          <p:cNvSpPr>
            <a:spLocks noGrp="1"/>
          </p:cNvSpPr>
          <p:nvPr>
            <p:ph idx="1"/>
          </p:nvPr>
        </p:nvSpPr>
        <p:spPr/>
        <p:txBody>
          <a:bodyPr/>
          <a:lstStyle/>
          <a:p>
            <a:pPr>
              <a:buFontTx/>
              <a:buNone/>
            </a:pPr>
            <a:r>
              <a:rPr lang="en-US" altLang="en-US" smtClean="0">
                <a:latin typeface="Arial Narrow" pitchFamily="34" charset="0"/>
              </a:rPr>
              <a:t>	“</a:t>
            </a:r>
            <a:r>
              <a:rPr lang="en-US" altLang="en-US" sz="3400" smtClean="0">
                <a:latin typeface="Arial Narrow" pitchFamily="34" charset="0"/>
              </a:rPr>
              <a:t>Write!  Speak!  Say what you believe!  It doesn't matter if you're a Republican or a Democrat, so long as you put your thoughts on paper and make your voice count.  If you are silent, you will have the karma of silence in the face of such infamy as the government is inflicting upon our people today.” </a:t>
            </a:r>
            <a:endParaRPr lang="en-US" altLang="en-US" sz="3400" smtClean="0"/>
          </a:p>
          <a:p>
            <a:pPr>
              <a:buFontTx/>
              <a:buNone/>
            </a:pPr>
            <a:r>
              <a:rPr lang="en-US" altLang="en-US" smtClean="0">
                <a:latin typeface="Arial Narrow" pitchFamily="34" charset="0"/>
              </a:rPr>
              <a:t>			      </a:t>
            </a:r>
            <a:r>
              <a:rPr lang="en-US" altLang="en-US" sz="2000" i="1" smtClean="0">
                <a:latin typeface="Arial Narrow" pitchFamily="34" charset="0"/>
              </a:rPr>
              <a:t>The Messenger - POW Vol. 34 No. 63 - December 4, 1991 </a:t>
            </a:r>
          </a:p>
        </p:txBody>
      </p:sp>
      <p:sp>
        <p:nvSpPr>
          <p:cNvPr id="7680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2DCFADB-B623-46C0-A25D-26E3960671C5}" type="slidenum">
              <a:rPr lang="en-US" altLang="en-US" smtClean="0"/>
              <a:pPr eaLnBrk="1" hangingPunct="1"/>
              <a:t>74</a:t>
            </a:fld>
            <a:endParaRPr lang="en-US" altLang="en-US" smtClean="0"/>
          </a:p>
        </p:txBody>
      </p:sp>
      <p:sp>
        <p:nvSpPr>
          <p:cNvPr id="76805" name="Footer Placeholder 4"/>
          <p:cNvSpPr>
            <a:spLocks noGrp="1"/>
          </p:cNvSpPr>
          <p:nvPr>
            <p:ph type="ftr" sz="quarter" idx="11"/>
          </p:nvPr>
        </p:nvSpPr>
        <p:spPr>
          <a:xfrm>
            <a:off x="609600" y="6245225"/>
            <a:ext cx="75438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7826" name="Title 1"/>
          <p:cNvSpPr>
            <a:spLocks noGrp="1"/>
          </p:cNvSpPr>
          <p:nvPr>
            <p:ph type="title"/>
          </p:nvPr>
        </p:nvSpPr>
        <p:spPr>
          <a:xfrm>
            <a:off x="457200" y="274638"/>
            <a:ext cx="8153400" cy="944562"/>
          </a:xfrm>
        </p:spPr>
        <p:txBody>
          <a:bodyPr/>
          <a:lstStyle/>
          <a:p>
            <a:r>
              <a:rPr lang="en-US" altLang="en-US" smtClean="0"/>
              <a:t>A Challenge from Jesus</a:t>
            </a:r>
          </a:p>
        </p:txBody>
      </p:sp>
      <p:sp>
        <p:nvSpPr>
          <p:cNvPr id="77827" name="Content Placeholder 2"/>
          <p:cNvSpPr>
            <a:spLocks noGrp="1"/>
          </p:cNvSpPr>
          <p:nvPr>
            <p:ph idx="1"/>
          </p:nvPr>
        </p:nvSpPr>
        <p:spPr>
          <a:xfrm>
            <a:off x="152400" y="1295400"/>
            <a:ext cx="8686800" cy="4724400"/>
          </a:xfrm>
        </p:spPr>
        <p:txBody>
          <a:bodyPr/>
          <a:lstStyle/>
          <a:p>
            <a:pPr>
              <a:buFontTx/>
              <a:buNone/>
            </a:pPr>
            <a:r>
              <a:rPr lang="en-US" altLang="en-US" smtClean="0"/>
              <a:t>	“</a:t>
            </a:r>
            <a:r>
              <a:rPr lang="en-US" altLang="en-US" sz="3400" smtClean="0">
                <a:latin typeface="Arial Narrow" pitchFamily="34" charset="0"/>
              </a:rPr>
              <a:t>Beloved ones, I challenge you with the full fire of my Sacred Heart to speak the Call into the face of every injustice as you have never done before and watch how God will show you the outcome of your invocation.  And you will see them go down, even as the light of God that never fails can arrest a plague of locusts upon an entire nation.”</a:t>
            </a:r>
          </a:p>
          <a:p>
            <a:pPr>
              <a:buFontTx/>
              <a:buNone/>
            </a:pPr>
            <a:endParaRPr lang="en-US" altLang="en-US" sz="1200" smtClean="0"/>
          </a:p>
          <a:p>
            <a:pPr>
              <a:buFontTx/>
              <a:buNone/>
            </a:pPr>
            <a:r>
              <a:rPr lang="en-US" altLang="en-US" sz="2400" smtClean="0"/>
              <a:t>				</a:t>
            </a:r>
            <a:r>
              <a:rPr lang="en-US" altLang="en-US" sz="2000" i="1" smtClean="0">
                <a:latin typeface="Arial Narrow" pitchFamily="34" charset="0"/>
              </a:rPr>
              <a:t>Beloved Jesus - POW Vol. 24 No. 3 -January 18, 1981</a:t>
            </a:r>
          </a:p>
          <a:p>
            <a:endParaRPr lang="en-US" altLang="en-US" i="1" smtClean="0"/>
          </a:p>
        </p:txBody>
      </p:sp>
      <p:sp>
        <p:nvSpPr>
          <p:cNvPr id="7782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6FCF23D-CA66-43E8-95BF-C6CC1A4EACB2}" type="slidenum">
              <a:rPr lang="en-US" altLang="en-US" smtClean="0"/>
              <a:pPr eaLnBrk="1" hangingPunct="1"/>
              <a:t>75</a:t>
            </a:fld>
            <a:endParaRPr lang="en-US" altLang="en-US" smtClean="0"/>
          </a:p>
        </p:txBody>
      </p:sp>
      <p:sp>
        <p:nvSpPr>
          <p:cNvPr id="77829" name="Footer Placeholder 4"/>
          <p:cNvSpPr>
            <a:spLocks noGrp="1"/>
          </p:cNvSpPr>
          <p:nvPr>
            <p:ph type="ftr" sz="quarter" idx="11"/>
          </p:nvPr>
        </p:nvSpPr>
        <p:spPr>
          <a:xfrm>
            <a:off x="457200" y="6245225"/>
            <a:ext cx="76962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2" name="Title 1"/>
          <p:cNvSpPr>
            <a:spLocks noGrp="1"/>
          </p:cNvSpPr>
          <p:nvPr>
            <p:ph type="title"/>
          </p:nvPr>
        </p:nvSpPr>
        <p:spPr>
          <a:xfrm>
            <a:off x="533400" y="228600"/>
            <a:ext cx="8153400" cy="609600"/>
          </a:xfrm>
        </p:spPr>
        <p:txBody>
          <a:bodyPr/>
          <a:lstStyle/>
          <a:p>
            <a:pPr eaLnBrk="1" hangingPunct="1"/>
            <a:r>
              <a:rPr lang="en-US" altLang="en-US" smtClean="0"/>
              <a:t>Lightbearer’s Strategic Plan</a:t>
            </a:r>
          </a:p>
        </p:txBody>
      </p:sp>
      <p:sp>
        <p:nvSpPr>
          <p:cNvPr id="10243" name="Content Placeholder 2"/>
          <p:cNvSpPr>
            <a:spLocks noGrp="1"/>
          </p:cNvSpPr>
          <p:nvPr>
            <p:ph idx="1"/>
          </p:nvPr>
        </p:nvSpPr>
        <p:spPr>
          <a:xfrm>
            <a:off x="304800" y="1143000"/>
            <a:ext cx="8229600" cy="4724400"/>
          </a:xfrm>
        </p:spPr>
        <p:txBody>
          <a:bodyPr/>
          <a:lstStyle/>
          <a:p>
            <a:pPr eaLnBrk="1" fontAlgn="t" hangingPunct="1"/>
            <a:endParaRPr lang="en-US" altLang="en-US" b="1" smtClean="0"/>
          </a:p>
          <a:p>
            <a:pPr eaLnBrk="1" fontAlgn="t" hangingPunct="1"/>
            <a:endParaRPr lang="en-US" altLang="en-US" b="1" smtClean="0"/>
          </a:p>
          <a:p>
            <a:pPr eaLnBrk="1" fontAlgn="t" hangingPunct="1"/>
            <a:endParaRPr lang="en-US" altLang="en-US" smtClean="0"/>
          </a:p>
          <a:p>
            <a:pPr eaLnBrk="1" hangingPunct="1">
              <a:buFontTx/>
              <a:buNone/>
            </a:pPr>
            <a:r>
              <a:rPr lang="en-US" altLang="en-US" smtClean="0"/>
              <a:t>	</a:t>
            </a:r>
          </a:p>
          <a:p>
            <a:pPr eaLnBrk="1" fontAlgn="t" hangingPunct="1"/>
            <a:endParaRPr lang="en-US" altLang="en-US" smtClean="0"/>
          </a:p>
          <a:p>
            <a:pPr eaLnBrk="1" fontAlgn="t" hangingPunct="1"/>
            <a:endParaRPr lang="en-US" altLang="en-US" smtClean="0"/>
          </a:p>
          <a:p>
            <a:pPr eaLnBrk="1" hangingPunct="1">
              <a:buFontTx/>
              <a:buNone/>
            </a:pPr>
            <a:r>
              <a:rPr lang="en-US" altLang="en-US" smtClean="0"/>
              <a:t> </a:t>
            </a:r>
          </a:p>
          <a:p>
            <a:pPr eaLnBrk="1" fontAlgn="t" hangingPunct="1"/>
            <a:endParaRPr lang="en-US" altLang="en-US" smtClean="0"/>
          </a:p>
          <a:p>
            <a:pPr eaLnBrk="1" fontAlgn="t" hangingPunct="1"/>
            <a:endParaRPr lang="en-US" altLang="en-US" smtClean="0"/>
          </a:p>
          <a:p>
            <a:pPr eaLnBrk="1" fontAlgn="t" hangingPunct="1"/>
            <a:endParaRPr lang="en-US" altLang="en-US" smtClean="0"/>
          </a:p>
          <a:p>
            <a:pPr eaLnBrk="1" fontAlgn="t" hangingPunct="1"/>
            <a:endParaRPr lang="en-US" altLang="en-US" smtClean="0"/>
          </a:p>
          <a:p>
            <a:pPr eaLnBrk="1" fontAlgn="t" hangingPunct="1"/>
            <a:endParaRPr lang="en-US" altLang="en-US" smtClean="0"/>
          </a:p>
          <a:p>
            <a:pPr eaLnBrk="1" fontAlgn="t" hangingPunct="1"/>
            <a:endParaRPr lang="en-US" altLang="en-US" smtClean="0"/>
          </a:p>
          <a:p>
            <a:pPr eaLnBrk="1" hangingPunct="1"/>
            <a:endParaRPr lang="en-US" altLang="en-US" smtClean="0"/>
          </a:p>
        </p:txBody>
      </p:sp>
      <p:graphicFrame>
        <p:nvGraphicFramePr>
          <p:cNvPr id="4" name="Table 3"/>
          <p:cNvGraphicFramePr>
            <a:graphicFrameLocks noGrp="1"/>
          </p:cNvGraphicFramePr>
          <p:nvPr/>
        </p:nvGraphicFramePr>
        <p:xfrm>
          <a:off x="304800" y="914400"/>
          <a:ext cx="8458200" cy="5334000"/>
        </p:xfrm>
        <a:graphic>
          <a:graphicData uri="http://schemas.openxmlformats.org/drawingml/2006/table">
            <a:tbl>
              <a:tblPr firstRow="1" bandRow="1">
                <a:tableStyleId>{5C22544A-7EE6-4342-B048-85BDC9FD1C3A}</a:tableStyleId>
              </a:tblPr>
              <a:tblGrid>
                <a:gridCol w="1812471"/>
                <a:gridCol w="6645729"/>
              </a:tblGrid>
              <a:tr h="5791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200" b="0" dirty="0" smtClean="0">
                          <a:solidFill>
                            <a:schemeClr val="tx1"/>
                          </a:solidFill>
                          <a:latin typeface="Arial Narrow" pitchFamily="34" charset="0"/>
                          <a:ea typeface="+mn-ea"/>
                          <a:cs typeface="+mn-cs"/>
                        </a:rPr>
                        <a:t>Vision</a:t>
                      </a:r>
                    </a:p>
                  </a:txBody>
                  <a:tcPr/>
                </a:tc>
                <a:tc>
                  <a:txBody>
                    <a:bodyPr/>
                    <a:lstStyle/>
                    <a:p>
                      <a:r>
                        <a:rPr lang="en-US" sz="3200" b="0" dirty="0" smtClean="0">
                          <a:solidFill>
                            <a:schemeClr val="tx1"/>
                          </a:solidFill>
                          <a:latin typeface="Arial Narrow" pitchFamily="34" charset="0"/>
                          <a:ea typeface="+mn-ea"/>
                          <a:cs typeface="+mn-cs"/>
                        </a:rPr>
                        <a:t>I AM Ascended in the Light and Free</a:t>
                      </a:r>
                      <a:endParaRPr lang="en-US" sz="3200" b="0" dirty="0">
                        <a:latin typeface="Arial Narrow" pitchFamily="34" charset="0"/>
                      </a:endParaRPr>
                    </a:p>
                  </a:txBody>
                  <a:tcPr/>
                </a:tc>
              </a:tr>
              <a:tr h="5791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200" dirty="0" smtClean="0">
                          <a:solidFill>
                            <a:schemeClr val="tx1"/>
                          </a:solidFill>
                          <a:latin typeface="Arial Narrow" pitchFamily="34" charset="0"/>
                          <a:ea typeface="+mn-ea"/>
                          <a:cs typeface="+mn-cs"/>
                        </a:rPr>
                        <a:t>Mission</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200" dirty="0" smtClean="0">
                          <a:solidFill>
                            <a:schemeClr val="tx1"/>
                          </a:solidFill>
                          <a:latin typeface="Arial Narrow" pitchFamily="34" charset="0"/>
                          <a:ea typeface="+mn-ea"/>
                          <a:cs typeface="+mn-cs"/>
                        </a:rPr>
                        <a:t>Fulfill divine plan</a:t>
                      </a:r>
                    </a:p>
                  </a:txBody>
                  <a:tcPr/>
                </a:tc>
              </a:tr>
              <a:tr h="1554480">
                <a:tc>
                  <a:txBody>
                    <a:bodyPr/>
                    <a:lstStyle/>
                    <a:p>
                      <a:r>
                        <a:rPr lang="en-US" sz="3200" dirty="0" smtClean="0">
                          <a:latin typeface="Arial Narrow" pitchFamily="34" charset="0"/>
                        </a:rPr>
                        <a:t>Objectives</a:t>
                      </a:r>
                      <a:endParaRPr lang="en-US" sz="3200" dirty="0">
                        <a:latin typeface="Arial Narrow" pitchFamily="34" charset="0"/>
                      </a:endParaRPr>
                    </a:p>
                  </a:txBody>
                  <a:tcPr/>
                </a:tc>
                <a:tc>
                  <a:txBody>
                    <a:bodyPr/>
                    <a:lstStyle/>
                    <a:p>
                      <a:r>
                        <a:rPr lang="en-US" sz="3200" dirty="0" smtClean="0">
                          <a:latin typeface="Arial Narrow" pitchFamily="34" charset="0"/>
                        </a:rPr>
                        <a:t>To be of</a:t>
                      </a:r>
                      <a:r>
                        <a:rPr lang="en-US" sz="3200" baseline="0" dirty="0" smtClean="0">
                          <a:latin typeface="Arial Narrow" pitchFamily="34" charset="0"/>
                        </a:rPr>
                        <a:t> greater use to the Masters</a:t>
                      </a:r>
                    </a:p>
                    <a:p>
                      <a:r>
                        <a:rPr lang="en-US" sz="3200" baseline="0" dirty="0" smtClean="0">
                          <a:latin typeface="Arial Narrow" pitchFamily="34" charset="0"/>
                        </a:rPr>
                        <a:t>To have the right things in place when I am called to service</a:t>
                      </a:r>
                      <a:endParaRPr lang="en-US" sz="3200" dirty="0">
                        <a:latin typeface="Arial Narrow" pitchFamily="34" charset="0"/>
                      </a:endParaRPr>
                    </a:p>
                  </a:txBody>
                  <a:tcPr/>
                </a:tc>
              </a:tr>
              <a:tr h="1554480">
                <a:tc>
                  <a:txBody>
                    <a:bodyPr/>
                    <a:lstStyle/>
                    <a:p>
                      <a:r>
                        <a:rPr lang="en-US" sz="3200" dirty="0" smtClean="0">
                          <a:solidFill>
                            <a:schemeClr val="tx1"/>
                          </a:solidFill>
                          <a:latin typeface="Arial Narrow" pitchFamily="34" charset="0"/>
                          <a:ea typeface="+mn-ea"/>
                          <a:cs typeface="+mn-cs"/>
                        </a:rPr>
                        <a:t>Goals</a:t>
                      </a:r>
                      <a:endParaRPr lang="en-US" sz="3200" dirty="0">
                        <a:latin typeface="Arial Narrow" pitchFamily="34" charset="0"/>
                      </a:endParaRPr>
                    </a:p>
                  </a:txBody>
                  <a:tcPr/>
                </a:tc>
                <a:tc>
                  <a:txBody>
                    <a:bodyPr/>
                    <a:lstStyle/>
                    <a:p>
                      <a:pPr eaLnBrk="1" fontAlgn="t" hangingPunct="1"/>
                      <a:r>
                        <a:rPr lang="en-US" sz="3200" dirty="0" smtClean="0">
                          <a:solidFill>
                            <a:schemeClr val="tx1"/>
                          </a:solidFill>
                          <a:latin typeface="Arial Narrow" pitchFamily="34" charset="0"/>
                          <a:ea typeface="+mn-ea"/>
                          <a:cs typeface="+mn-cs"/>
                        </a:rPr>
                        <a:t>Proper education</a:t>
                      </a:r>
                    </a:p>
                    <a:p>
                      <a:pPr eaLnBrk="1" fontAlgn="t" hangingPunct="1"/>
                      <a:r>
                        <a:rPr lang="en-US" sz="3200" dirty="0" smtClean="0">
                          <a:solidFill>
                            <a:schemeClr val="tx1"/>
                          </a:solidFill>
                          <a:latin typeface="Arial Narrow" pitchFamily="34" charset="0"/>
                          <a:ea typeface="+mn-ea"/>
                          <a:cs typeface="+mn-cs"/>
                        </a:rPr>
                        <a:t>Be in the right place at the right time</a:t>
                      </a:r>
                    </a:p>
                    <a:p>
                      <a:pPr eaLnBrk="1" fontAlgn="t" hangingPunct="1"/>
                      <a:r>
                        <a:rPr lang="en-US" sz="3200" dirty="0" smtClean="0">
                          <a:solidFill>
                            <a:schemeClr val="tx1"/>
                          </a:solidFill>
                          <a:latin typeface="Arial Narrow" pitchFamily="34" charset="0"/>
                          <a:ea typeface="+mn-ea"/>
                          <a:cs typeface="+mn-cs"/>
                        </a:rPr>
                        <a:t>Spiritual preparedness</a:t>
                      </a:r>
                    </a:p>
                  </a:txBody>
                  <a:tcPr/>
                </a:tc>
              </a:tr>
              <a:tr h="1066800">
                <a:tc>
                  <a:txBody>
                    <a:bodyPr/>
                    <a:lstStyle/>
                    <a:p>
                      <a:pPr algn="l"/>
                      <a:r>
                        <a:rPr lang="en-US" sz="3200" dirty="0" smtClean="0">
                          <a:latin typeface="Arial Narrow" pitchFamily="34" charset="0"/>
                        </a:rPr>
                        <a:t>Road Map</a:t>
                      </a:r>
                      <a:endParaRPr lang="en-US" sz="3200" dirty="0">
                        <a:latin typeface="Arial Narrow" pitchFamily="34" charset="0"/>
                      </a:endParaRPr>
                    </a:p>
                  </a:txBody>
                  <a:tcPr/>
                </a:tc>
                <a:tc>
                  <a:txBody>
                    <a:bodyPr/>
                    <a:lstStyle/>
                    <a:p>
                      <a:r>
                        <a:rPr lang="en-US" sz="3200" baseline="0" dirty="0" smtClean="0">
                          <a:latin typeface="Arial Narrow" pitchFamily="34" charset="0"/>
                        </a:rPr>
                        <a:t>Detail implementation plan, course of study, career path, spiritual studies/community</a:t>
                      </a:r>
                      <a:endParaRPr lang="en-US" sz="3200" dirty="0">
                        <a:latin typeface="Arial Narrow" pitchFamily="34" charset="0"/>
                      </a:endParaRPr>
                    </a:p>
                  </a:txBody>
                  <a:tcPr/>
                </a:tc>
              </a:tr>
            </a:tbl>
          </a:graphicData>
        </a:graphic>
      </p:graphicFrame>
      <p:sp>
        <p:nvSpPr>
          <p:cNvPr id="10264"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E746461-8405-403C-8464-0197044A761D}" type="slidenum">
              <a:rPr lang="en-US" altLang="en-US" smtClean="0"/>
              <a:pPr eaLnBrk="1" hangingPunct="1"/>
              <a:t>8</a:t>
            </a:fld>
            <a:endParaRPr lang="en-US" altLang="en-US" smtClean="0"/>
          </a:p>
        </p:txBody>
      </p:sp>
      <p:sp>
        <p:nvSpPr>
          <p:cNvPr id="10265" name="Footer Placeholder 5"/>
          <p:cNvSpPr>
            <a:spLocks noGrp="1"/>
          </p:cNvSpPr>
          <p:nvPr>
            <p:ph type="ftr" sz="quarter" idx="11"/>
          </p:nvPr>
        </p:nvSpPr>
        <p:spPr>
          <a:xfrm>
            <a:off x="533400" y="6245225"/>
            <a:ext cx="76962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6" name="Title 1"/>
          <p:cNvSpPr>
            <a:spLocks noGrp="1"/>
          </p:cNvSpPr>
          <p:nvPr>
            <p:ph type="title"/>
          </p:nvPr>
        </p:nvSpPr>
        <p:spPr>
          <a:xfrm>
            <a:off x="0" y="304800"/>
            <a:ext cx="9144000" cy="685800"/>
          </a:xfrm>
        </p:spPr>
        <p:txBody>
          <a:bodyPr/>
          <a:lstStyle/>
          <a:p>
            <a:r>
              <a:rPr lang="en-US" altLang="en-US" sz="4000" smtClean="0"/>
              <a:t>Adversaries of Light Strategic Plan</a:t>
            </a:r>
          </a:p>
        </p:txBody>
      </p:sp>
      <p:sp>
        <p:nvSpPr>
          <p:cNvPr id="11267" name="Content Placeholder 2"/>
          <p:cNvSpPr>
            <a:spLocks noGrp="1"/>
          </p:cNvSpPr>
          <p:nvPr>
            <p:ph idx="1"/>
          </p:nvPr>
        </p:nvSpPr>
        <p:spPr>
          <a:xfrm>
            <a:off x="457200" y="1295400"/>
            <a:ext cx="8229600" cy="4876800"/>
          </a:xfrm>
        </p:spPr>
        <p:txBody>
          <a:bodyPr/>
          <a:lstStyle/>
          <a:p>
            <a:pPr>
              <a:buFontTx/>
              <a:buNone/>
            </a:pPr>
            <a:r>
              <a:rPr lang="en-US" altLang="en-US" sz="3400" smtClean="0"/>
              <a:t>Where can we find it?</a:t>
            </a:r>
          </a:p>
          <a:p>
            <a:pPr>
              <a:buFontTx/>
              <a:buNone/>
            </a:pPr>
            <a:r>
              <a:rPr lang="en-US" altLang="en-US" sz="3400" smtClean="0"/>
              <a:t>	“She [Mother] told the staff, however, that this teaching is contained in all the lectures and dictations she has delivered. If you listen closely, you will hear these strategies outlined one by one in the ongoing releases of the Brotherhood these forty years.”</a:t>
            </a:r>
          </a:p>
          <a:p>
            <a:pPr>
              <a:buFontTx/>
              <a:buNone/>
            </a:pPr>
            <a:r>
              <a:rPr lang="en-US" altLang="en-US" sz="2000" smtClean="0"/>
              <a:t> 		</a:t>
            </a:r>
            <a:r>
              <a:rPr lang="en-US" altLang="en-US" sz="1800" i="1" smtClean="0"/>
              <a:t>Summit University Staff - On Strategies of Light and Darkness - tsl.org</a:t>
            </a:r>
          </a:p>
          <a:p>
            <a:endParaRPr lang="en-US" altLang="en-US" smtClean="0"/>
          </a:p>
        </p:txBody>
      </p:sp>
      <p:sp>
        <p:nvSpPr>
          <p:cNvPr id="1126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9565E86-FEDD-4A24-BDDE-194F81A21748}" type="slidenum">
              <a:rPr lang="en-US" altLang="en-US" smtClean="0"/>
              <a:pPr eaLnBrk="1" hangingPunct="1"/>
              <a:t>9</a:t>
            </a:fld>
            <a:endParaRPr lang="en-US" altLang="en-US" smtClean="0"/>
          </a:p>
        </p:txBody>
      </p:sp>
      <p:sp>
        <p:nvSpPr>
          <p:cNvPr id="11269" name="Footer Placeholder 4"/>
          <p:cNvSpPr>
            <a:spLocks noGrp="1"/>
          </p:cNvSpPr>
          <p:nvPr>
            <p:ph type="ftr" sz="quarter" idx="11"/>
          </p:nvPr>
        </p:nvSpPr>
        <p:spPr>
          <a:xfrm>
            <a:off x="533400" y="6245225"/>
            <a:ext cx="7467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mtClean="0"/>
              <a:t>The Federal Reserve System - An Exposé  - June 13, 2009 - MSPTC</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5946</TotalTime>
  <Words>6478</Words>
  <Application>Microsoft Office PowerPoint</Application>
  <PresentationFormat>On-screen Show (4:3)</PresentationFormat>
  <Paragraphs>803</Paragraphs>
  <Slides>75</Slides>
  <Notes>75</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75</vt:i4>
      </vt:variant>
    </vt:vector>
  </HeadingPairs>
  <TitlesOfParts>
    <vt:vector size="82" baseType="lpstr">
      <vt:lpstr>Arial</vt:lpstr>
      <vt:lpstr>Calibri</vt:lpstr>
      <vt:lpstr>Arial Narrow</vt:lpstr>
      <vt:lpstr>Wingdings</vt:lpstr>
      <vt:lpstr>Times New Roman</vt:lpstr>
      <vt:lpstr>Default Design</vt:lpstr>
      <vt:lpstr>Microsoft Office Excel Worksheet</vt:lpstr>
      <vt:lpstr>The Federal Reserve System  The Central Bank of the United States</vt:lpstr>
      <vt:lpstr>Federal Reserve System</vt:lpstr>
      <vt:lpstr>America’s Divine Destiny</vt:lpstr>
      <vt:lpstr>America’s Divine Destiny</vt:lpstr>
      <vt:lpstr>America’s Divine Destiny</vt:lpstr>
      <vt:lpstr>Strategy v. Strategic Plan</vt:lpstr>
      <vt:lpstr>Components of a Strategic Plan</vt:lpstr>
      <vt:lpstr>Lightbearer’s Strategic Plan</vt:lpstr>
      <vt:lpstr>Adversaries of Light Strategic Plan</vt:lpstr>
      <vt:lpstr>Adversaries of Light Strategic Plan</vt:lpstr>
      <vt:lpstr>Adversaries of Light Strategic Plan</vt:lpstr>
      <vt:lpstr>Adversaries of Light Strategic Plan</vt:lpstr>
      <vt:lpstr>One Vision, Many Missions</vt:lpstr>
      <vt:lpstr>Federal Reserve Strategic Plan </vt:lpstr>
      <vt:lpstr>A Central Bank - First Attempt </vt:lpstr>
      <vt:lpstr> A Central Bank - First Attempt</vt:lpstr>
      <vt:lpstr>A Central Bank - Second Attempt</vt:lpstr>
      <vt:lpstr>A Central Bank - Second Attempt</vt:lpstr>
      <vt:lpstr>A Central Bank - Second Attempt </vt:lpstr>
      <vt:lpstr>A Central Bank - Second Attempt </vt:lpstr>
      <vt:lpstr>A Central Bank – Second Attempt</vt:lpstr>
      <vt:lpstr>A Central Bank - Third Attempt </vt:lpstr>
      <vt:lpstr>A Central Bank - Third Attempt</vt:lpstr>
      <vt:lpstr>A Central Bank - Third Attempt </vt:lpstr>
      <vt:lpstr>A Central Bank - Third Attempt </vt:lpstr>
      <vt:lpstr>Gold</vt:lpstr>
      <vt:lpstr>Economic and Financial Crises  1873-1908</vt:lpstr>
      <vt:lpstr>National Monetary Commission</vt:lpstr>
      <vt:lpstr>National Monetary Commission</vt:lpstr>
      <vt:lpstr>National Monetary Commission</vt:lpstr>
      <vt:lpstr>The Federal Reserve - Conception</vt:lpstr>
      <vt:lpstr>Who Were They?</vt:lpstr>
      <vt:lpstr>Who Were They?</vt:lpstr>
      <vt:lpstr>Who Were They?</vt:lpstr>
      <vt:lpstr>Who Were They?</vt:lpstr>
      <vt:lpstr>The Plan</vt:lpstr>
      <vt:lpstr>The Sell</vt:lpstr>
      <vt:lpstr>The Sell</vt:lpstr>
      <vt:lpstr>The Money Trust</vt:lpstr>
      <vt:lpstr>The Men of the Money Trust</vt:lpstr>
      <vt:lpstr>Federal Reserve - Birth</vt:lpstr>
      <vt:lpstr>The Ascended Master’s Opinion</vt:lpstr>
      <vt:lpstr>Federal Reserve System - Structure</vt:lpstr>
      <vt:lpstr>Monetary Policy</vt:lpstr>
      <vt:lpstr>A. Open Market Operations</vt:lpstr>
      <vt:lpstr>A. Open Market Operations</vt:lpstr>
      <vt:lpstr>B. Reserve and Reserve Requirements</vt:lpstr>
      <vt:lpstr>C. Discount Rate</vt:lpstr>
      <vt:lpstr>Where’s the Gold?</vt:lpstr>
      <vt:lpstr>One World Currency</vt:lpstr>
      <vt:lpstr>Deficit Spending and Money Supply</vt:lpstr>
      <vt:lpstr>Results of Deficit Spending</vt:lpstr>
      <vt:lpstr>Contraction and Expansion of The Money Supply</vt:lpstr>
      <vt:lpstr>Fractional Reserve Banking</vt:lpstr>
      <vt:lpstr>The Infamous Money Multiplier</vt:lpstr>
      <vt:lpstr>Who has the Power?</vt:lpstr>
      <vt:lpstr>The Federal Advisory Council</vt:lpstr>
      <vt:lpstr>One Man’s Opinion</vt:lpstr>
      <vt:lpstr>Why Do We Allow This?</vt:lpstr>
      <vt:lpstr>The Psychology of Socialism</vt:lpstr>
      <vt:lpstr>The Psychology of Socialism </vt:lpstr>
      <vt:lpstr>The Psychology of Socialism</vt:lpstr>
      <vt:lpstr>The Psychology of Socialism</vt:lpstr>
      <vt:lpstr>The Psychology of Socialism</vt:lpstr>
      <vt:lpstr>The Psychology of Socialism</vt:lpstr>
      <vt:lpstr>The Psychology of Socialism</vt:lpstr>
      <vt:lpstr>The Psychology of Socialism</vt:lpstr>
      <vt:lpstr>The Psychology of Socialism</vt:lpstr>
      <vt:lpstr>The Psychology of Socialism</vt:lpstr>
      <vt:lpstr>The Psychology of Socialism</vt:lpstr>
      <vt:lpstr>Strategic Plan - Progress Report </vt:lpstr>
      <vt:lpstr>Strategic Plan - Progress Report</vt:lpstr>
      <vt:lpstr>Our Responsibility</vt:lpstr>
      <vt:lpstr>The Messenger’s Direction</vt:lpstr>
      <vt:lpstr>A Challenge from Jesus</vt:lpstr>
    </vt:vector>
  </TitlesOfParts>
  <Company>ISI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Humanity Succumbed to a Psychology of Socialism</dc:title>
  <dc:creator>slbrock64</dc:creator>
  <cp:lastModifiedBy>Peter Duffy</cp:lastModifiedBy>
  <cp:revision>518</cp:revision>
  <dcterms:created xsi:type="dcterms:W3CDTF">2009-06-07T14:36:56Z</dcterms:created>
  <dcterms:modified xsi:type="dcterms:W3CDTF">2015-08-24T01:45:15Z</dcterms:modified>
</cp:coreProperties>
</file>